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1" r:id="rId5"/>
    <p:sldMasterId id="2147483673" r:id="rId6"/>
    <p:sldMasterId id="2147483693" r:id="rId7"/>
    <p:sldMasterId id="2147483685" r:id="rId8"/>
    <p:sldMasterId id="2147483749" r:id="rId9"/>
  </p:sldMasterIdLst>
  <p:notesMasterIdLst>
    <p:notesMasterId r:id="rId49"/>
  </p:notesMasterIdLst>
  <p:handoutMasterIdLst>
    <p:handoutMasterId r:id="rId50"/>
  </p:handoutMasterIdLst>
  <p:sldIdLst>
    <p:sldId id="317" r:id="rId10"/>
    <p:sldId id="743" r:id="rId11"/>
    <p:sldId id="257" r:id="rId12"/>
    <p:sldId id="711" r:id="rId13"/>
    <p:sldId id="727" r:id="rId14"/>
    <p:sldId id="723" r:id="rId15"/>
    <p:sldId id="676" r:id="rId16"/>
    <p:sldId id="725" r:id="rId17"/>
    <p:sldId id="421" r:id="rId18"/>
    <p:sldId id="724" r:id="rId19"/>
    <p:sldId id="668" r:id="rId20"/>
    <p:sldId id="726" r:id="rId21"/>
    <p:sldId id="745" r:id="rId22"/>
    <p:sldId id="742" r:id="rId23"/>
    <p:sldId id="741" r:id="rId24"/>
    <p:sldId id="731" r:id="rId25"/>
    <p:sldId id="734" r:id="rId26"/>
    <p:sldId id="706" r:id="rId27"/>
    <p:sldId id="733" r:id="rId28"/>
    <p:sldId id="716" r:id="rId29"/>
    <p:sldId id="717" r:id="rId30"/>
    <p:sldId id="653" r:id="rId31"/>
    <p:sldId id="693" r:id="rId32"/>
    <p:sldId id="694" r:id="rId33"/>
    <p:sldId id="654" r:id="rId34"/>
    <p:sldId id="692" r:id="rId35"/>
    <p:sldId id="465" r:id="rId36"/>
    <p:sldId id="718" r:id="rId37"/>
    <p:sldId id="703" r:id="rId38"/>
    <p:sldId id="401" r:id="rId39"/>
    <p:sldId id="656" r:id="rId40"/>
    <p:sldId id="700" r:id="rId41"/>
    <p:sldId id="657" r:id="rId42"/>
    <p:sldId id="661" r:id="rId43"/>
    <p:sldId id="740" r:id="rId44"/>
    <p:sldId id="701" r:id="rId45"/>
    <p:sldId id="732" r:id="rId46"/>
    <p:sldId id="744" r:id="rId47"/>
    <p:sldId id="691" r:id="rId4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CC6976-2DE8-4EB1-ABF5-669C383F49B4}" v="1" dt="2023-10-22T14:31:43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4" autoAdjust="0"/>
    <p:restoredTop sz="96374" autoAdjust="0"/>
  </p:normalViewPr>
  <p:slideViewPr>
    <p:cSldViewPr snapToObjects="1">
      <p:cViewPr varScale="1">
        <p:scale>
          <a:sx n="159" d="100"/>
          <a:sy n="159" d="100"/>
        </p:scale>
        <p:origin x="270" y="114"/>
      </p:cViewPr>
      <p:guideLst>
        <p:guide orient="horz" pos="2160"/>
        <p:guide pos="3840"/>
        <p:guide/>
        <p:guide pos="767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90" d="100"/>
          <a:sy n="90" d="100"/>
        </p:scale>
        <p:origin x="-3048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MBERTON, John (BIRMINGHAM WOMEN'S AND CHILDREN'S NHS FOUNDATION TRUST)" userId="6da26156-5af9-44c8-8ce8-38636c7ca95d" providerId="ADAL" clId="{F4CC6976-2DE8-4EB1-ABF5-669C383F49B4}"/>
    <pc:docChg chg="custSel modSld">
      <pc:chgData name="PEMBERTON, John (BIRMINGHAM WOMEN'S AND CHILDREN'S NHS FOUNDATION TRUST)" userId="6da26156-5af9-44c8-8ce8-38636c7ca95d" providerId="ADAL" clId="{F4CC6976-2DE8-4EB1-ABF5-669C383F49B4}" dt="2023-10-22T14:31:47.386" v="2" actId="1076"/>
      <pc:docMkLst>
        <pc:docMk/>
      </pc:docMkLst>
      <pc:sldChg chg="addSp delSp modSp mod modAnim">
        <pc:chgData name="PEMBERTON, John (BIRMINGHAM WOMEN'S AND CHILDREN'S NHS FOUNDATION TRUST)" userId="6da26156-5af9-44c8-8ce8-38636c7ca95d" providerId="ADAL" clId="{F4CC6976-2DE8-4EB1-ABF5-669C383F49B4}" dt="2023-10-22T14:31:47.386" v="2" actId="1076"/>
        <pc:sldMkLst>
          <pc:docMk/>
          <pc:sldMk cId="2640037534" sldId="693"/>
        </pc:sldMkLst>
        <pc:spChg chg="mod">
          <ac:chgData name="PEMBERTON, John (BIRMINGHAM WOMEN'S AND CHILDREN'S NHS FOUNDATION TRUST)" userId="6da26156-5af9-44c8-8ce8-38636c7ca95d" providerId="ADAL" clId="{F4CC6976-2DE8-4EB1-ABF5-669C383F49B4}" dt="2023-10-22T14:31:43.275" v="1"/>
          <ac:spMkLst>
            <pc:docMk/>
            <pc:sldMk cId="2640037534" sldId="693"/>
            <ac:spMk id="7" creationId="{C96A597C-C3EB-3037-2CF0-DB864AB10D64}"/>
          </ac:spMkLst>
        </pc:spChg>
        <pc:spChg chg="mod">
          <ac:chgData name="PEMBERTON, John (BIRMINGHAM WOMEN'S AND CHILDREN'S NHS FOUNDATION TRUST)" userId="6da26156-5af9-44c8-8ce8-38636c7ca95d" providerId="ADAL" clId="{F4CC6976-2DE8-4EB1-ABF5-669C383F49B4}" dt="2023-10-22T14:31:43.275" v="1"/>
          <ac:spMkLst>
            <pc:docMk/>
            <pc:sldMk cId="2640037534" sldId="693"/>
            <ac:spMk id="11" creationId="{D4F0DCFE-8823-0A07-D323-60E2547782D9}"/>
          </ac:spMkLst>
        </pc:spChg>
        <pc:spChg chg="mod">
          <ac:chgData name="PEMBERTON, John (BIRMINGHAM WOMEN'S AND CHILDREN'S NHS FOUNDATION TRUST)" userId="6da26156-5af9-44c8-8ce8-38636c7ca95d" providerId="ADAL" clId="{F4CC6976-2DE8-4EB1-ABF5-669C383F49B4}" dt="2023-10-22T14:31:43.275" v="1"/>
          <ac:spMkLst>
            <pc:docMk/>
            <pc:sldMk cId="2640037534" sldId="693"/>
            <ac:spMk id="12" creationId="{37DC87D5-3852-4D7D-DEB3-D70A4BA96647}"/>
          </ac:spMkLst>
        </pc:spChg>
        <pc:spChg chg="mod">
          <ac:chgData name="PEMBERTON, John (BIRMINGHAM WOMEN'S AND CHILDREN'S NHS FOUNDATION TRUST)" userId="6da26156-5af9-44c8-8ce8-38636c7ca95d" providerId="ADAL" clId="{F4CC6976-2DE8-4EB1-ABF5-669C383F49B4}" dt="2023-10-22T14:31:43.275" v="1"/>
          <ac:spMkLst>
            <pc:docMk/>
            <pc:sldMk cId="2640037534" sldId="693"/>
            <ac:spMk id="13" creationId="{179D3A63-D90D-744F-A9DF-996D5389F20C}"/>
          </ac:spMkLst>
        </pc:spChg>
        <pc:spChg chg="mod">
          <ac:chgData name="PEMBERTON, John (BIRMINGHAM WOMEN'S AND CHILDREN'S NHS FOUNDATION TRUST)" userId="6da26156-5af9-44c8-8ce8-38636c7ca95d" providerId="ADAL" clId="{F4CC6976-2DE8-4EB1-ABF5-669C383F49B4}" dt="2023-10-22T14:31:43.275" v="1"/>
          <ac:spMkLst>
            <pc:docMk/>
            <pc:sldMk cId="2640037534" sldId="693"/>
            <ac:spMk id="16" creationId="{43069872-5023-14E4-64D9-551BCA0624DF}"/>
          </ac:spMkLst>
        </pc:spChg>
        <pc:spChg chg="mod">
          <ac:chgData name="PEMBERTON, John (BIRMINGHAM WOMEN'S AND CHILDREN'S NHS FOUNDATION TRUST)" userId="6da26156-5af9-44c8-8ce8-38636c7ca95d" providerId="ADAL" clId="{F4CC6976-2DE8-4EB1-ABF5-669C383F49B4}" dt="2023-10-22T14:31:43.275" v="1"/>
          <ac:spMkLst>
            <pc:docMk/>
            <pc:sldMk cId="2640037534" sldId="693"/>
            <ac:spMk id="17" creationId="{0F576EB2-1100-0989-FFC6-40A11442A8B2}"/>
          </ac:spMkLst>
        </pc:spChg>
        <pc:grpChg chg="add mod">
          <ac:chgData name="PEMBERTON, John (BIRMINGHAM WOMEN'S AND CHILDREN'S NHS FOUNDATION TRUST)" userId="6da26156-5af9-44c8-8ce8-38636c7ca95d" providerId="ADAL" clId="{F4CC6976-2DE8-4EB1-ABF5-669C383F49B4}" dt="2023-10-22T14:31:47.386" v="2" actId="1076"/>
          <ac:grpSpMkLst>
            <pc:docMk/>
            <pc:sldMk cId="2640037534" sldId="693"/>
            <ac:grpSpMk id="3" creationId="{EC39049B-3EC7-70E9-4E3F-93AAC38E0F1C}"/>
          </ac:grpSpMkLst>
        </pc:grpChg>
        <pc:grpChg chg="mod">
          <ac:chgData name="PEMBERTON, John (BIRMINGHAM WOMEN'S AND CHILDREN'S NHS FOUNDATION TRUST)" userId="6da26156-5af9-44c8-8ce8-38636c7ca95d" providerId="ADAL" clId="{F4CC6976-2DE8-4EB1-ABF5-669C383F49B4}" dt="2023-10-22T14:31:43.275" v="1"/>
          <ac:grpSpMkLst>
            <pc:docMk/>
            <pc:sldMk cId="2640037534" sldId="693"/>
            <ac:grpSpMk id="6" creationId="{A61EA42E-AB5C-6CEE-6813-D61E454E04BE}"/>
          </ac:grpSpMkLst>
        </pc:grpChg>
        <pc:picChg chg="add mod">
          <ac:chgData name="PEMBERTON, John (BIRMINGHAM WOMEN'S AND CHILDREN'S NHS FOUNDATION TRUST)" userId="6da26156-5af9-44c8-8ce8-38636c7ca95d" providerId="ADAL" clId="{F4CC6976-2DE8-4EB1-ABF5-669C383F49B4}" dt="2023-10-22T14:31:47.386" v="2" actId="1076"/>
          <ac:picMkLst>
            <pc:docMk/>
            <pc:sldMk cId="2640037534" sldId="693"/>
            <ac:picMk id="2" creationId="{C6F9B769-383F-B164-048D-52455FF48475}"/>
          </ac:picMkLst>
        </pc:picChg>
        <pc:picChg chg="del">
          <ac:chgData name="PEMBERTON, John (BIRMINGHAM WOMEN'S AND CHILDREN'S NHS FOUNDATION TRUST)" userId="6da26156-5af9-44c8-8ce8-38636c7ca95d" providerId="ADAL" clId="{F4CC6976-2DE8-4EB1-ABF5-669C383F49B4}" dt="2023-10-22T14:31:41.157" v="0" actId="478"/>
          <ac:picMkLst>
            <pc:docMk/>
            <pc:sldMk cId="2640037534" sldId="693"/>
            <ac:picMk id="4" creationId="{31AD605E-3D26-DAB6-F686-ECE648470B6D}"/>
          </ac:picMkLst>
        </pc:picChg>
        <pc:cxnChg chg="mod">
          <ac:chgData name="PEMBERTON, John (BIRMINGHAM WOMEN'S AND CHILDREN'S NHS FOUNDATION TRUST)" userId="6da26156-5af9-44c8-8ce8-38636c7ca95d" providerId="ADAL" clId="{F4CC6976-2DE8-4EB1-ABF5-669C383F49B4}" dt="2023-10-22T14:31:43.275" v="1"/>
          <ac:cxnSpMkLst>
            <pc:docMk/>
            <pc:sldMk cId="2640037534" sldId="693"/>
            <ac:cxnSpMk id="8" creationId="{15F2F0BD-E474-9CC8-B884-09E68C09B1A9}"/>
          </ac:cxnSpMkLst>
        </pc:cxnChg>
        <pc:cxnChg chg="mod">
          <ac:chgData name="PEMBERTON, John (BIRMINGHAM WOMEN'S AND CHILDREN'S NHS FOUNDATION TRUST)" userId="6da26156-5af9-44c8-8ce8-38636c7ca95d" providerId="ADAL" clId="{F4CC6976-2DE8-4EB1-ABF5-669C383F49B4}" dt="2023-10-22T14:31:43.275" v="1"/>
          <ac:cxnSpMkLst>
            <pc:docMk/>
            <pc:sldMk cId="2640037534" sldId="693"/>
            <ac:cxnSpMk id="10" creationId="{1AB7F715-6881-16E9-DDB9-1D789D592CD1}"/>
          </ac:cxnSpMkLst>
        </pc:cxnChg>
        <pc:cxnChg chg="mod">
          <ac:chgData name="PEMBERTON, John (BIRMINGHAM WOMEN'S AND CHILDREN'S NHS FOUNDATION TRUST)" userId="6da26156-5af9-44c8-8ce8-38636c7ca95d" providerId="ADAL" clId="{F4CC6976-2DE8-4EB1-ABF5-669C383F49B4}" dt="2023-10-22T14:31:43.275" v="1"/>
          <ac:cxnSpMkLst>
            <pc:docMk/>
            <pc:sldMk cId="2640037534" sldId="693"/>
            <ac:cxnSpMk id="14" creationId="{5CD9D61E-9D70-764F-F984-981A4E07760D}"/>
          </ac:cxnSpMkLst>
        </pc:cxnChg>
        <pc:cxnChg chg="mod">
          <ac:chgData name="PEMBERTON, John (BIRMINGHAM WOMEN'S AND CHILDREN'S NHS FOUNDATION TRUST)" userId="6da26156-5af9-44c8-8ce8-38636c7ca95d" providerId="ADAL" clId="{F4CC6976-2DE8-4EB1-ABF5-669C383F49B4}" dt="2023-10-22T14:31:43.275" v="1"/>
          <ac:cxnSpMkLst>
            <pc:docMk/>
            <pc:sldMk cId="2640037534" sldId="693"/>
            <ac:cxnSpMk id="15" creationId="{4020CDF8-E82E-A6FF-B4DB-25D642403FF2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778AB-731F-404E-BCA5-3B863A8484A4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C7C99-65EF-4BAA-B35A-551360C79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675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D95B4-D262-4A82-A0D3-054B995C9B4F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1FE5F-778C-4BEA-886D-743CE459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813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405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065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30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698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963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Activity mode and reduced bolus (33%):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Arial"/>
              </a:rPr>
              <a:t>2% &lt;3.9mmol/L from exercise to 1 </a:t>
            </a:r>
            <a:r>
              <a:rPr lang="en-US" sz="2400" dirty="0" err="1">
                <a:solidFill>
                  <a:srgbClr val="231F20"/>
                </a:solidFill>
                <a:latin typeface="Arial"/>
              </a:rPr>
              <a:t>hr</a:t>
            </a:r>
            <a:r>
              <a:rPr lang="en-US" sz="2400" dirty="0">
                <a:solidFill>
                  <a:srgbClr val="231F20"/>
                </a:solidFill>
                <a:latin typeface="Arial"/>
              </a:rPr>
              <a:t> after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1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Activity mode and Full bolus: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31F20"/>
                </a:solidFill>
              </a:rPr>
              <a:t> 7% &lt;3.9mmol/L from exercise to 1 </a:t>
            </a:r>
            <a:r>
              <a:rPr lang="en-US" sz="2400" dirty="0" err="1">
                <a:solidFill>
                  <a:srgbClr val="231F20"/>
                </a:solidFill>
              </a:rPr>
              <a:t>hr</a:t>
            </a:r>
            <a:r>
              <a:rPr lang="en-US" sz="2400" dirty="0">
                <a:solidFill>
                  <a:srgbClr val="231F20"/>
                </a:solidFill>
              </a:rPr>
              <a:t> after (p&lt;0.01)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Usual target and Full bolus: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31F20"/>
                </a:solidFill>
              </a:rPr>
              <a:t> 13% &lt;3.9mmol/L from exercise to 1 </a:t>
            </a:r>
            <a:r>
              <a:rPr lang="en-US" sz="2400" dirty="0" err="1">
                <a:solidFill>
                  <a:srgbClr val="231F20"/>
                </a:solidFill>
              </a:rPr>
              <a:t>hr</a:t>
            </a:r>
            <a:r>
              <a:rPr lang="en-US" sz="2400" dirty="0">
                <a:solidFill>
                  <a:srgbClr val="231F20"/>
                </a:solidFill>
              </a:rPr>
              <a:t> after (p&lt;0.0001)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439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33 adults with type 1 diabetes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Three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40 minutes high intensity exercise (16:00)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40 minutes aerobic exercise (16:00)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Activity mode stopped after 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difference in hypoglycaemia overnight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Conclusion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Activity mode can be stopped after exercise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913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92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1FE5F-778C-4BEA-886D-743CE459DE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5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734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1FE5F-778C-4BEA-886D-743CE459DE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2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905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75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 err="1">
                <a:latin typeface="AdvOT4d5aeae2.B"/>
              </a:rPr>
              <a:t>OBJECTIVE</a:t>
            </a:r>
            <a:r>
              <a:rPr lang="en-GB" sz="1800" b="0" i="0" u="none" strike="noStrike" baseline="0" dirty="0" err="1">
                <a:latin typeface="AdvPS44A44B"/>
              </a:rPr>
              <a:t>d</a:t>
            </a:r>
            <a:r>
              <a:rPr lang="en-GB" sz="1800" b="0" i="0" u="none" strike="noStrike" baseline="0" dirty="0" err="1">
                <a:latin typeface="AdvOT96667d11"/>
              </a:rPr>
              <a:t>Physical</a:t>
            </a:r>
            <a:r>
              <a:rPr lang="en-GB" sz="1800" b="0" i="0" u="none" strike="noStrike" baseline="0" dirty="0">
                <a:latin typeface="AdvOT96667d11"/>
              </a:rPr>
              <a:t> activity (PA), even at low intensity, promotes health and improves</a:t>
            </a:r>
          </a:p>
          <a:p>
            <a:pPr algn="l"/>
            <a:r>
              <a:rPr lang="en-GB" sz="1800" b="0" i="0" u="none" strike="noStrike" baseline="0" dirty="0" err="1">
                <a:latin typeface="AdvOT96667d11"/>
              </a:rPr>
              <a:t>hyperglycemia</a:t>
            </a:r>
            <a:r>
              <a:rPr lang="en-GB" sz="1800" b="0" i="0" u="none" strike="noStrike" baseline="0" dirty="0">
                <a:latin typeface="AdvOT96667d11"/>
              </a:rPr>
              <a:t>. However, the effect of low-intensity PA captured with accelerometery on glucose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variability in healthy individuals and patients with type 1 diabetes has not been examined.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Quantifying the effects of PA on </a:t>
            </a:r>
            <a:r>
              <a:rPr lang="en-GB" sz="1800" b="0" i="0" u="none" strike="noStrike" baseline="0" dirty="0" err="1">
                <a:latin typeface="AdvOT96667d11"/>
              </a:rPr>
              <a:t>glycemic</a:t>
            </a:r>
            <a:r>
              <a:rPr lang="en-GB" sz="1800" b="0" i="0" u="none" strike="noStrike" baseline="0" dirty="0">
                <a:latin typeface="AdvOT96667d11"/>
              </a:rPr>
              <a:t> variability would improve arti</a:t>
            </a:r>
            <a:r>
              <a:rPr lang="en-GB" sz="1800" b="0" i="0" u="none" strike="noStrike" baseline="0" dirty="0">
                <a:latin typeface="AdvOT96667d11+fb"/>
              </a:rPr>
              <a:t>fi</a:t>
            </a:r>
            <a:r>
              <a:rPr lang="en-GB" sz="1800" b="0" i="0" u="none" strike="noStrike" baseline="0" dirty="0">
                <a:latin typeface="AdvOT96667d11"/>
              </a:rPr>
              <a:t>cial endocrine pancreas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(AEP) algorithms.</a:t>
            </a:r>
          </a:p>
          <a:p>
            <a:pPr algn="l"/>
            <a:r>
              <a:rPr lang="en-GB" sz="1800" b="0" i="0" u="none" strike="noStrike" baseline="0" dirty="0">
                <a:latin typeface="AdvOT4d5aeae2.B"/>
              </a:rPr>
              <a:t>RESEARCH DESIGN AND </a:t>
            </a:r>
            <a:r>
              <a:rPr lang="en-GB" sz="1800" b="0" i="0" u="none" strike="noStrike" baseline="0" dirty="0" err="1">
                <a:latin typeface="AdvOT4d5aeae2.B"/>
              </a:rPr>
              <a:t>METHODS</a:t>
            </a:r>
            <a:r>
              <a:rPr lang="en-GB" sz="1800" b="0" i="0" u="none" strike="noStrike" baseline="0" dirty="0" err="1">
                <a:latin typeface="AdvPS44A44B"/>
              </a:rPr>
              <a:t>d</a:t>
            </a:r>
            <a:r>
              <a:rPr lang="en-GB" sz="1800" b="0" i="0" u="none" strike="noStrike" baseline="0" dirty="0" err="1">
                <a:latin typeface="AdvOT96667d11"/>
              </a:rPr>
              <a:t>We</a:t>
            </a:r>
            <a:r>
              <a:rPr lang="en-GB" sz="1800" b="0" i="0" u="none" strike="noStrike" baseline="0" dirty="0">
                <a:latin typeface="AdvOT96667d11"/>
              </a:rPr>
              <a:t> studied 12 healthy control subjects (</a:t>
            </a:r>
            <a:r>
              <a:rPr lang="en-GB" sz="1800" b="0" i="0" u="none" strike="noStrike" baseline="0" dirty="0">
                <a:latin typeface="AdvOT96667d11+fb"/>
              </a:rPr>
              <a:t>fi</a:t>
            </a:r>
            <a:r>
              <a:rPr lang="en-GB" sz="1800" b="0" i="0" u="none" strike="noStrike" baseline="0" dirty="0">
                <a:latin typeface="AdvOT96667d11"/>
              </a:rPr>
              <a:t>ve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males, 37.7 </a:t>
            </a:r>
            <a:r>
              <a:rPr lang="en-GB" sz="1800" b="0" i="0" u="none" strike="noStrike" baseline="0" dirty="0">
                <a:latin typeface="AdvPS586B"/>
              </a:rPr>
              <a:t>6 </a:t>
            </a:r>
            <a:r>
              <a:rPr lang="en-GB" sz="1800" b="0" i="0" u="none" strike="noStrike" baseline="0" dirty="0">
                <a:latin typeface="AdvOT96667d11"/>
              </a:rPr>
              <a:t>13.7 years of age) and 12 patients with type 1 diabetes (</a:t>
            </a:r>
            <a:r>
              <a:rPr lang="en-GB" sz="1800" b="0" i="0" u="none" strike="noStrike" baseline="0" dirty="0">
                <a:latin typeface="AdvOT96667d11+fb"/>
              </a:rPr>
              <a:t>fi</a:t>
            </a:r>
            <a:r>
              <a:rPr lang="en-GB" sz="1800" b="0" i="0" u="none" strike="noStrike" baseline="0" dirty="0">
                <a:latin typeface="AdvOT96667d11"/>
              </a:rPr>
              <a:t>ve males, 37.4 </a:t>
            </a:r>
            <a:r>
              <a:rPr lang="en-GB" sz="1800" b="0" i="0" u="none" strike="noStrike" baseline="0" dirty="0">
                <a:latin typeface="AdvPS586B"/>
              </a:rPr>
              <a:t>6 </a:t>
            </a:r>
            <a:r>
              <a:rPr lang="en-GB" sz="1800" b="0" i="0" u="none" strike="noStrike" baseline="0" dirty="0">
                <a:latin typeface="AdvOT96667d11"/>
              </a:rPr>
              <a:t>14.2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years of age) for 88 h. Participants performed PA approximating a threefold increase over their</a:t>
            </a:r>
          </a:p>
          <a:p>
            <a:pPr algn="l"/>
            <a:r>
              <a:rPr lang="en-GB" sz="1800" b="0" i="0" u="none" strike="noStrike" baseline="0" dirty="0" err="1">
                <a:latin typeface="AdvOT96667d11"/>
              </a:rPr>
              <a:t>basalmetabolic</a:t>
            </a:r>
            <a:r>
              <a:rPr lang="en-GB" sz="1800" b="0" i="0" u="none" strike="noStrike" baseline="0" dirty="0">
                <a:latin typeface="AdvOT96667d11"/>
              </a:rPr>
              <a:t> rate. </a:t>
            </a:r>
            <a:r>
              <a:rPr lang="en-GB" sz="1800" b="0" i="0" u="none" strike="noStrike" baseline="0" dirty="0" err="1">
                <a:latin typeface="AdvOT96667d11"/>
              </a:rPr>
              <a:t>PAwas</a:t>
            </a:r>
            <a:r>
              <a:rPr lang="en-GB" sz="1800" b="0" i="0" u="none" strike="noStrike" baseline="0" dirty="0">
                <a:latin typeface="AdvOT96667d11"/>
              </a:rPr>
              <a:t> captured using a PA-monitoring system, and interstitial </a:t>
            </a:r>
            <a:r>
              <a:rPr lang="en-GB" sz="1800" b="0" i="0" u="none" strike="noStrike" baseline="0" dirty="0">
                <a:latin typeface="AdvOT96667d11+fb"/>
              </a:rPr>
              <a:t>fl</a:t>
            </a:r>
            <a:r>
              <a:rPr lang="en-GB" sz="1800" b="0" i="0" u="none" strike="noStrike" baseline="0" dirty="0">
                <a:latin typeface="AdvOT96667d11"/>
              </a:rPr>
              <a:t>uid glucose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concentrations were captured with continuous glucose monitors. In </a:t>
            </a:r>
            <a:r>
              <a:rPr lang="en-GB" sz="1800" b="0" i="0" u="none" strike="noStrike" baseline="0" dirty="0" err="1">
                <a:latin typeface="AdvOT96667d11"/>
              </a:rPr>
              <a:t>randomorder</a:t>
            </a:r>
            <a:r>
              <a:rPr lang="en-GB" sz="1800" b="0" i="0" u="none" strike="noStrike" baseline="0" dirty="0">
                <a:latin typeface="AdvOT96667d11"/>
              </a:rPr>
              <a:t>, one meal per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day was followed by inactivity, and the other meals were followed by walking. Glucose and PA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data for a total of 216 meals were </a:t>
            </a:r>
            <a:r>
              <a:rPr lang="en-GB" sz="1800" b="0" i="0" u="none" strike="noStrike" baseline="0" dirty="0" err="1">
                <a:latin typeface="AdvOT96667d11"/>
              </a:rPr>
              <a:t>analyzed</a:t>
            </a:r>
            <a:r>
              <a:rPr lang="en-GB" sz="1800" b="0" i="0" u="none" strike="noStrike" baseline="0" dirty="0">
                <a:latin typeface="AdvOT96667d11"/>
              </a:rPr>
              <a:t> from 30 min prior to meal ingestion to 270 min</a:t>
            </a:r>
          </a:p>
          <a:p>
            <a:pPr algn="l"/>
            <a:r>
              <a:rPr lang="en-GB" sz="1800" b="0" i="0" u="none" strike="noStrike" baseline="0" dirty="0" err="1">
                <a:latin typeface="AdvOT96667d11"/>
              </a:rPr>
              <a:t>postmeal</a:t>
            </a:r>
            <a:r>
              <a:rPr lang="en-GB" sz="1800" b="0" i="0" u="none" strike="noStrike" baseline="0" dirty="0">
                <a:latin typeface="AdvOT96667d11"/>
              </a:rPr>
              <a:t>.</a:t>
            </a:r>
          </a:p>
          <a:p>
            <a:pPr algn="l"/>
            <a:r>
              <a:rPr lang="en-GB" sz="1800" b="0" i="0" u="none" strike="noStrike" baseline="0" dirty="0" err="1">
                <a:latin typeface="AdvOT4d5aeae2.B"/>
              </a:rPr>
              <a:t>RESULTS</a:t>
            </a:r>
            <a:r>
              <a:rPr lang="en-GB" sz="1800" b="0" i="0" u="none" strike="noStrike" baseline="0" dirty="0" err="1">
                <a:latin typeface="AdvPS44A44B"/>
              </a:rPr>
              <a:t>d</a:t>
            </a:r>
            <a:r>
              <a:rPr lang="en-GB" sz="1800" b="0" i="0" u="none" strike="noStrike" baseline="0" dirty="0" err="1">
                <a:latin typeface="AdvOT96667d11"/>
              </a:rPr>
              <a:t>In</a:t>
            </a:r>
            <a:r>
              <a:rPr lang="en-GB" sz="1800" b="0" i="0" u="none" strike="noStrike" baseline="0" dirty="0">
                <a:latin typeface="AdvOT96667d11"/>
              </a:rPr>
              <a:t> healthy subjects, the incremental glucose area under the curve was 4.5mmol/L/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270min </a:t>
            </a:r>
            <a:r>
              <a:rPr lang="en-GB" sz="1800" b="0" i="0" u="none" strike="noStrike" baseline="0" dirty="0" err="1">
                <a:latin typeface="AdvOT96667d11"/>
              </a:rPr>
              <a:t>formeals</a:t>
            </a:r>
            <a:r>
              <a:rPr lang="en-GB" sz="1800" b="0" i="0" u="none" strike="noStrike" baseline="0" dirty="0">
                <a:latin typeface="AdvOT96667d11"/>
              </a:rPr>
              <a:t> followed by walking, whereas it was 9.6mmol/L/270 min (</a:t>
            </a:r>
            <a:r>
              <a:rPr lang="en-GB" sz="1800" b="0" i="0" u="none" strike="noStrike" baseline="0" dirty="0">
                <a:latin typeface="AdvOT1b74ebde.I"/>
              </a:rPr>
              <a:t>P </a:t>
            </a:r>
            <a:r>
              <a:rPr lang="en-GB" sz="1800" b="0" i="0" u="none" strike="noStrike" baseline="0" dirty="0">
                <a:latin typeface="AdvOT96667d11"/>
              </a:rPr>
              <a:t>= 0.022) for meals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followed by inactivity. The corresponding glucose excursions for those with type 1 diabetes were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7.5 mmol/L/270 min and 18.4 mmol/L/270 min, respectively (</a:t>
            </a:r>
            <a:r>
              <a:rPr lang="en-GB" sz="1800" b="0" i="0" u="none" strike="noStrike" baseline="0" dirty="0">
                <a:latin typeface="AdvOT1b74ebde.I"/>
              </a:rPr>
              <a:t>P </a:t>
            </a:r>
            <a:r>
              <a:rPr lang="en-GB" sz="1800" b="0" i="0" u="none" strike="noStrike" baseline="0" dirty="0">
                <a:latin typeface="AdvPS586B"/>
              </a:rPr>
              <a:t>, </a:t>
            </a:r>
            <a:r>
              <a:rPr lang="en-GB" sz="1800" b="0" i="0" u="none" strike="noStrike" baseline="0" dirty="0">
                <a:latin typeface="AdvOT96667d11"/>
              </a:rPr>
              <a:t>0.001).</a:t>
            </a:r>
          </a:p>
          <a:p>
            <a:pPr algn="l"/>
            <a:r>
              <a:rPr lang="en-GB" sz="1800" b="0" i="0" u="none" strike="noStrike" baseline="0" dirty="0" err="1">
                <a:latin typeface="AdvOT4d5aeae2.B"/>
              </a:rPr>
              <a:t>CONCLUSIONS</a:t>
            </a:r>
            <a:r>
              <a:rPr lang="en-GB" sz="1800" b="0" i="0" u="none" strike="noStrike" baseline="0" dirty="0" err="1">
                <a:latin typeface="AdvPS44A44B"/>
              </a:rPr>
              <a:t>d</a:t>
            </a:r>
            <a:r>
              <a:rPr lang="en-GB" sz="1800" b="0" i="0" u="none" strike="noStrike" baseline="0" dirty="0" err="1">
                <a:latin typeface="AdvOT96667d11"/>
              </a:rPr>
              <a:t>Walking</a:t>
            </a:r>
            <a:r>
              <a:rPr lang="en-GB" sz="1800" b="0" i="0" u="none" strike="noStrike" baseline="0" dirty="0">
                <a:latin typeface="AdvOT96667d11"/>
              </a:rPr>
              <a:t> signi</a:t>
            </a:r>
            <a:r>
              <a:rPr lang="en-GB" sz="1800" b="0" i="0" u="none" strike="noStrike" baseline="0" dirty="0">
                <a:latin typeface="AdvOT96667d11+fb"/>
              </a:rPr>
              <a:t>fi</a:t>
            </a:r>
            <a:r>
              <a:rPr lang="en-GB" sz="1800" b="0" i="0" u="none" strike="noStrike" baseline="0" dirty="0">
                <a:latin typeface="AdvOT96667d11"/>
              </a:rPr>
              <a:t>cantly impacts postprandial glucose excursions in healthy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populations and in those with type 1 diabetes. AEP algorithms incorporating PA may enhance</a:t>
            </a:r>
          </a:p>
          <a:p>
            <a:pPr algn="l"/>
            <a:r>
              <a:rPr lang="en-GB" sz="1800" b="0" i="0" u="none" strike="noStrike" baseline="0" dirty="0">
                <a:latin typeface="AdvOT96667d11"/>
              </a:rPr>
              <a:t>tight </a:t>
            </a:r>
            <a:r>
              <a:rPr lang="en-GB" sz="1800" b="0" i="0" u="none" strike="noStrike" baseline="0" dirty="0" err="1">
                <a:latin typeface="AdvOT96667d11"/>
              </a:rPr>
              <a:t>glycemic</a:t>
            </a:r>
            <a:r>
              <a:rPr lang="en-GB" sz="1800" b="0" i="0" u="none" strike="noStrike" baseline="0" dirty="0">
                <a:latin typeface="AdvOT96667d11"/>
              </a:rPr>
              <a:t> control end points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806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1FE5F-778C-4BEA-886D-743CE459DE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908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1FE5F-778C-4BEA-886D-743CE459DE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28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>
                <a:latin typeface="AdvTT6071803a.B"/>
              </a:rPr>
              <a:t>Objective: </a:t>
            </a:r>
            <a:r>
              <a:rPr lang="en-GB" sz="1800" b="0" i="0" u="none" strike="noStrike" baseline="0" dirty="0">
                <a:latin typeface="AdvTTa9c1b374"/>
              </a:rPr>
              <a:t>To evaluate the pattern of change in blood glucose concentrations and </a:t>
            </a:r>
            <a:r>
              <a:rPr lang="en-GB" sz="1800" b="0" i="0" u="none" strike="noStrike" baseline="0" dirty="0" err="1">
                <a:latin typeface="AdvTTa9c1b374"/>
              </a:rPr>
              <a:t>hypoglycemia</a:t>
            </a:r>
            <a:endParaRPr lang="en-GB" sz="1800" b="0" i="0" u="none" strike="noStrike" baseline="0" dirty="0">
              <a:latin typeface="AdvTTa9c1b374"/>
            </a:endParaRP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risk in response to prolonged aerobic exercise in adolescents with type 1 diabetes (T1D) that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had a wide range in pre-exercise blood glucose concentrations.</a:t>
            </a:r>
          </a:p>
          <a:p>
            <a:pPr algn="l"/>
            <a:r>
              <a:rPr lang="en-GB" sz="1800" b="0" i="0" u="none" strike="noStrike" baseline="0" dirty="0">
                <a:latin typeface="AdvTT6071803a.B"/>
              </a:rPr>
              <a:t>Methods: </a:t>
            </a:r>
            <a:r>
              <a:rPr lang="en-GB" sz="1800" b="0" i="0" u="none" strike="noStrike" baseline="0" dirty="0">
                <a:latin typeface="AdvTTa9c1b374"/>
              </a:rPr>
              <a:t>Individual blood glucose responses to prolonged (~60 minutes) moderate-intensity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exercise were profiled in 120 youth with T1D.</a:t>
            </a:r>
          </a:p>
          <a:p>
            <a:pPr algn="l"/>
            <a:r>
              <a:rPr lang="en-GB" sz="1800" b="0" i="0" u="none" strike="noStrike" baseline="0" dirty="0">
                <a:latin typeface="AdvTT6071803a.B"/>
              </a:rPr>
              <a:t>Results: </a:t>
            </a:r>
            <a:r>
              <a:rPr lang="en-GB" sz="1800" b="0" i="0" u="none" strike="noStrike" baseline="0" dirty="0">
                <a:latin typeface="AdvTTa9c1b374"/>
              </a:rPr>
              <a:t>The mean pre-exercise blood glucose concentration was 178 </a:t>
            </a:r>
            <a:r>
              <a:rPr lang="en-GB" sz="1800" b="0" i="0" u="none" strike="noStrike" baseline="0" dirty="0">
                <a:latin typeface="AdvP4C4E74"/>
              </a:rPr>
              <a:t> </a:t>
            </a:r>
            <a:r>
              <a:rPr lang="en-GB" sz="1800" b="0" i="0" u="none" strike="noStrike" baseline="0" dirty="0">
                <a:latin typeface="AdvTTa9c1b374"/>
              </a:rPr>
              <a:t>66 mg/dL, ranging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from 69 to 396 mg/dL, while the mean change in glucose during exercise was </a:t>
            </a:r>
            <a:r>
              <a:rPr lang="en-GB" sz="1800" b="0" i="0" u="none" strike="noStrike" baseline="0" dirty="0">
                <a:latin typeface="AdvOT8608a8d1+22"/>
              </a:rPr>
              <a:t>−</a:t>
            </a:r>
            <a:r>
              <a:rPr lang="en-GB" sz="1800" b="0" i="0" u="none" strike="noStrike" baseline="0" dirty="0">
                <a:latin typeface="AdvTTa9c1b374"/>
              </a:rPr>
              <a:t>76 </a:t>
            </a:r>
            <a:r>
              <a:rPr lang="en-GB" sz="1800" b="0" i="0" u="none" strike="noStrike" baseline="0" dirty="0">
                <a:latin typeface="AdvP4C4E74"/>
              </a:rPr>
              <a:t> </a:t>
            </a:r>
            <a:r>
              <a:rPr lang="en-GB" sz="1800" b="0" i="0" u="none" strike="noStrike" baseline="0" dirty="0">
                <a:latin typeface="AdvTTa9c1b374"/>
              </a:rPr>
              <a:t>55 mg/dL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(mean </a:t>
            </a:r>
            <a:r>
              <a:rPr lang="en-GB" sz="1800" b="0" i="0" u="none" strike="noStrike" baseline="0" dirty="0">
                <a:latin typeface="AdvP4C4E74"/>
              </a:rPr>
              <a:t> </a:t>
            </a:r>
            <a:r>
              <a:rPr lang="en-GB" sz="1800" b="0" i="0" u="none" strike="noStrike" baseline="0" dirty="0">
                <a:latin typeface="AdvTTa9c1b374"/>
              </a:rPr>
              <a:t>SD), ranging from +83 to </a:t>
            </a:r>
            <a:r>
              <a:rPr lang="en-GB" sz="1800" b="0" i="0" u="none" strike="noStrike" baseline="0" dirty="0">
                <a:latin typeface="AdvOT8608a8d1+22"/>
              </a:rPr>
              <a:t>−</a:t>
            </a:r>
            <a:r>
              <a:rPr lang="en-GB" sz="1800" b="0" i="0" u="none" strike="noStrike" baseline="0" dirty="0">
                <a:latin typeface="AdvTTa9c1b374"/>
              </a:rPr>
              <a:t>257 mg/dL. Only 4 of 120 youth (3%) had stable glucose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levels during exercise (</a:t>
            </a:r>
            <a:r>
              <a:rPr lang="en-GB" sz="1800" b="0" i="0" u="none" strike="noStrike" baseline="0" dirty="0" err="1">
                <a:latin typeface="AdvTTa9c1b374"/>
              </a:rPr>
              <a:t>ie</a:t>
            </a:r>
            <a:r>
              <a:rPr lang="en-GB" sz="1800" b="0" i="0" u="none" strike="noStrike" baseline="0" dirty="0">
                <a:latin typeface="AdvTTa9c1b374"/>
              </a:rPr>
              <a:t>, </a:t>
            </a:r>
            <a:r>
              <a:rPr lang="en-GB" sz="1800" b="0" i="0" u="none" strike="noStrike" baseline="0" dirty="0">
                <a:latin typeface="AdvP4C4E74"/>
              </a:rPr>
              <a:t> </a:t>
            </a:r>
            <a:r>
              <a:rPr lang="en-GB" sz="1800" b="0" i="0" u="none" strike="noStrike" baseline="0" dirty="0">
                <a:latin typeface="AdvTTa9c1b374+22"/>
              </a:rPr>
              <a:t>≤</a:t>
            </a:r>
            <a:r>
              <a:rPr lang="en-GB" sz="1800" b="0" i="0" u="none" strike="noStrike" baseline="0" dirty="0">
                <a:latin typeface="AdvTTa9c1b374"/>
              </a:rPr>
              <a:t>10 mg/dL), while 4 (3%) had a rise in glucose &gt;10 mg/dL, and the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remaining (93%) had a clinically significant drop (</a:t>
            </a:r>
            <a:r>
              <a:rPr lang="en-GB" sz="1800" b="0" i="0" u="none" strike="noStrike" baseline="0" dirty="0" err="1">
                <a:latin typeface="AdvTTa9c1b374"/>
              </a:rPr>
              <a:t>ie</a:t>
            </a:r>
            <a:r>
              <a:rPr lang="en-GB" sz="1800" b="0" i="0" u="none" strike="noStrike" baseline="0" dirty="0">
                <a:latin typeface="AdvTTa9c1b374"/>
              </a:rPr>
              <a:t>, &gt;10 mg/dL). A total of 53 youth (44%) developed</a:t>
            </a:r>
          </a:p>
          <a:p>
            <a:pPr algn="l"/>
            <a:r>
              <a:rPr lang="en-GB" sz="1800" b="0" i="0" u="none" strike="noStrike" baseline="0" dirty="0" err="1">
                <a:latin typeface="AdvTTa9c1b374"/>
              </a:rPr>
              <a:t>hypoglycemia</a:t>
            </a:r>
            <a:r>
              <a:rPr lang="en-GB" sz="1800" b="0" i="0" u="none" strike="noStrike" baseline="0" dirty="0">
                <a:latin typeface="AdvTTa9c1b374"/>
              </a:rPr>
              <a:t> (</a:t>
            </a:r>
            <a:r>
              <a:rPr lang="en-GB" sz="1800" b="0" i="0" u="none" strike="noStrike" baseline="0" dirty="0">
                <a:latin typeface="AdvTTa9c1b374+22"/>
              </a:rPr>
              <a:t>≤</a:t>
            </a:r>
            <a:r>
              <a:rPr lang="en-GB" sz="1800" b="0" i="0" u="none" strike="noStrike" baseline="0" dirty="0">
                <a:latin typeface="AdvTTa9c1b374"/>
              </a:rPr>
              <a:t>70 mg/dL) during exercise. The change in glucose was negatively correlated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with the pre-exercise glucose concentration (</a:t>
            </a:r>
            <a:r>
              <a:rPr lang="en-GB" sz="1800" b="0" i="0" u="none" strike="noStrike" baseline="0" dirty="0">
                <a:latin typeface="AdvTTeb5f0e55.I"/>
              </a:rPr>
              <a:t>R</a:t>
            </a:r>
            <a:r>
              <a:rPr lang="en-GB" sz="1800" b="0" i="0" u="none" strike="noStrike" baseline="0" dirty="0">
                <a:latin typeface="AdvTTa9c1b374"/>
              </a:rPr>
              <a:t>2 = 0.44, </a:t>
            </a:r>
            <a:r>
              <a:rPr lang="en-GB" sz="1800" b="0" i="0" u="none" strike="noStrike" baseline="0" dirty="0">
                <a:latin typeface="AdvTTeb5f0e55.I"/>
              </a:rPr>
              <a:t>P </a:t>
            </a:r>
            <a:r>
              <a:rPr lang="en-GB" sz="1800" b="0" i="0" u="none" strike="noStrike" baseline="0" dirty="0">
                <a:latin typeface="AdvTTa9c1b374"/>
              </a:rPr>
              <a:t>&lt; 0.001), and tended to be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greater in those on multiple daily insulin injections (MDI) vs continuous subcutaneous insulin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infusion (CSII) (</a:t>
            </a:r>
            <a:r>
              <a:rPr lang="en-GB" sz="1800" b="0" i="0" u="none" strike="noStrike" baseline="0" dirty="0">
                <a:latin typeface="AdvOT8608a8d1+22"/>
              </a:rPr>
              <a:t>−</a:t>
            </a:r>
            <a:r>
              <a:rPr lang="en-GB" sz="1800" b="0" i="0" u="none" strike="noStrike" baseline="0" dirty="0">
                <a:latin typeface="AdvTTa9c1b374"/>
              </a:rPr>
              <a:t>98 </a:t>
            </a:r>
            <a:r>
              <a:rPr lang="en-GB" sz="1800" b="0" i="0" u="none" strike="noStrike" baseline="0" dirty="0">
                <a:latin typeface="AdvP4C4E74"/>
              </a:rPr>
              <a:t> </a:t>
            </a:r>
            <a:r>
              <a:rPr lang="en-GB" sz="1800" b="0" i="0" u="none" strike="noStrike" baseline="0" dirty="0">
                <a:latin typeface="AdvTTa9c1b374"/>
              </a:rPr>
              <a:t>15 vs </a:t>
            </a:r>
            <a:r>
              <a:rPr lang="en-GB" sz="1800" b="0" i="0" u="none" strike="noStrike" baseline="0" dirty="0">
                <a:latin typeface="AdvOT8608a8d1+22"/>
              </a:rPr>
              <a:t>−</a:t>
            </a:r>
            <a:r>
              <a:rPr lang="en-GB" sz="1800" b="0" i="0" u="none" strike="noStrike" baseline="0" dirty="0">
                <a:latin typeface="AdvTTa9c1b374"/>
              </a:rPr>
              <a:t>65 </a:t>
            </a:r>
            <a:r>
              <a:rPr lang="en-GB" sz="1800" b="0" i="0" u="none" strike="noStrike" baseline="0" dirty="0">
                <a:latin typeface="AdvP4C4E74"/>
              </a:rPr>
              <a:t> </a:t>
            </a:r>
            <a:r>
              <a:rPr lang="en-GB" sz="1800" b="0" i="0" u="none" strike="noStrike" baseline="0" dirty="0">
                <a:latin typeface="AdvTTa9c1b374"/>
              </a:rPr>
              <a:t>7 mg/dL, </a:t>
            </a:r>
            <a:r>
              <a:rPr lang="en-GB" sz="1800" b="0" i="0" u="none" strike="noStrike" baseline="0" dirty="0">
                <a:latin typeface="AdvTTeb5f0e55.I"/>
              </a:rPr>
              <a:t>P </a:t>
            </a:r>
            <a:r>
              <a:rPr lang="en-GB" sz="1800" b="0" i="0" u="none" strike="noStrike" baseline="0" dirty="0">
                <a:latin typeface="AdvTTa9c1b374"/>
              </a:rPr>
              <a:t>= 0.05). No other collected variables appeared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to predict the change in glucose including age, weight, height, body mass index, disease duration,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daily insulin dose, HbA1c, or sex.</a:t>
            </a:r>
          </a:p>
          <a:p>
            <a:pPr algn="l"/>
            <a:r>
              <a:rPr lang="en-GB" sz="1800" b="0" i="0" u="none" strike="noStrike" baseline="0" dirty="0">
                <a:latin typeface="AdvTT6071803a.B"/>
              </a:rPr>
              <a:t>Conclusion: </a:t>
            </a:r>
            <a:r>
              <a:rPr lang="en-GB" sz="1800" b="0" i="0" u="none" strike="noStrike" baseline="0" dirty="0">
                <a:latin typeface="AdvTTa9c1b374"/>
              </a:rPr>
              <a:t>Youth with T1D have variable </a:t>
            </a:r>
            <a:r>
              <a:rPr lang="en-GB" sz="1800" b="0" i="0" u="none" strike="noStrike" baseline="0" dirty="0" err="1">
                <a:latin typeface="AdvTTa9c1b374"/>
              </a:rPr>
              <a:t>glycemic</a:t>
            </a:r>
            <a:r>
              <a:rPr lang="en-GB" sz="1800" b="0" i="0" u="none" strike="noStrike" baseline="0" dirty="0">
                <a:latin typeface="AdvTTa9c1b374"/>
              </a:rPr>
              <a:t> responses to prolonged aerobic exercise,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but this variability is partially explained by their pre-exercise blood glucose levels. When no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implementation strategies are in place to limit the drop in glycemia, the incidence of </a:t>
            </a:r>
            <a:r>
              <a:rPr lang="en-GB" sz="1800" b="0" i="0" u="none" strike="noStrike" baseline="0" dirty="0" err="1">
                <a:latin typeface="AdvTTa9c1b374"/>
              </a:rPr>
              <a:t>exerciseassociated</a:t>
            </a:r>
            <a:endParaRPr lang="en-GB" sz="1800" b="0" i="0" u="none" strike="noStrike" baseline="0" dirty="0">
              <a:latin typeface="AdvTTa9c1b374"/>
            </a:endParaRPr>
          </a:p>
          <a:p>
            <a:pPr algn="l"/>
            <a:r>
              <a:rPr lang="en-GB" sz="1800" b="0" i="0" u="none" strike="noStrike" baseline="0" dirty="0" err="1">
                <a:latin typeface="AdvTTa9c1b374"/>
              </a:rPr>
              <a:t>hypoglycemia</a:t>
            </a:r>
            <a:r>
              <a:rPr lang="en-GB" sz="1800" b="0" i="0" u="none" strike="noStrike" baseline="0" dirty="0">
                <a:latin typeface="AdvTTa9c1b374"/>
              </a:rPr>
              <a:t> is ~44% and having a high pre-exercise blood glucose concentration is</a:t>
            </a: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only marginally protective.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531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778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1FE5F-778C-4BEA-886D-743CE459DE3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422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1FE5F-778C-4BEA-886D-743CE459DE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34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hs_ppt_tru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" y="1759147"/>
            <a:ext cx="11980341" cy="5054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692696"/>
            <a:ext cx="10363200" cy="2088232"/>
          </a:xfrm>
        </p:spPr>
        <p:txBody>
          <a:bodyPr lIns="79200" anchor="b"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2828528"/>
            <a:ext cx="9505056" cy="1752600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58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st_Side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600200"/>
            <a:ext cx="7691041" cy="4925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nhs_ppt_trust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3" y="5733820"/>
            <a:ext cx="2620673" cy="863533"/>
          </a:xfrm>
          <a:prstGeom prst="rect">
            <a:avLst/>
          </a:prstGeom>
        </p:spPr>
      </p:pic>
      <p:pic>
        <p:nvPicPr>
          <p:cNvPr id="12" name="Picture 11" descr="nhs_ppt_trust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72" y="6011829"/>
            <a:ext cx="1916531" cy="578329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208434" y="1600201"/>
            <a:ext cx="3687233" cy="276542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208434" y="4437063"/>
            <a:ext cx="3687233" cy="64812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5EB8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8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ildrens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hs_ppt_bch_tres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07" y="5750162"/>
            <a:ext cx="2616827" cy="862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65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ildrens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hs_ppt_bch_tres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07" y="5750162"/>
            <a:ext cx="2616827" cy="862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 descr="nhs_ppt_bch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71" y="6058561"/>
            <a:ext cx="1723365" cy="5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90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omens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hs_ppt_bwh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5746048"/>
            <a:ext cx="2629312" cy="866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95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omens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hs_ppt_bwh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5746048"/>
            <a:ext cx="2629312" cy="866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 descr="nhs_ppt_bwh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06" y="6019261"/>
            <a:ext cx="1512713" cy="55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40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leBlu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863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9D759FF-E4C5-41AF-B8D7-291ABFF4F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0351E-A44A-48AD-86FE-002AD6FD2754}" type="datetimeFigureOut">
              <a:rPr lang="en-GB"/>
              <a:pPr>
                <a:defRPr/>
              </a:pPr>
              <a:t>22/10/2023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A8E1CA-9DEC-4D38-97B6-A5EBE6D8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FB432F-7D1C-4630-9FF0-B5860DCC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2D234-5670-4C33-B34C-8A6AE9D90B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0009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ust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nhs_ppt_trust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3" y="5733820"/>
            <a:ext cx="2620673" cy="8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5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us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nhs_ppt_trust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3" y="5733820"/>
            <a:ext cx="2620673" cy="863533"/>
          </a:xfrm>
          <a:prstGeom prst="rect">
            <a:avLst/>
          </a:prstGeom>
        </p:spPr>
      </p:pic>
      <p:pic>
        <p:nvPicPr>
          <p:cNvPr id="12" name="Picture 11" descr="nhs_ppt_trust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72" y="6011829"/>
            <a:ext cx="1916531" cy="5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2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st_Side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600200"/>
            <a:ext cx="7691041" cy="4925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nhs_ppt_trust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3" y="5733820"/>
            <a:ext cx="2620673" cy="863533"/>
          </a:xfrm>
          <a:prstGeom prst="rect">
            <a:avLst/>
          </a:prstGeom>
        </p:spPr>
      </p:pic>
      <p:pic>
        <p:nvPicPr>
          <p:cNvPr id="12" name="Picture 11" descr="nhs_ppt_trust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72" y="6011829"/>
            <a:ext cx="1916531" cy="578329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208434" y="1600201"/>
            <a:ext cx="3687233" cy="276542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208434" y="4437063"/>
            <a:ext cx="3687233" cy="64812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5EB8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756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Childr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hs_ppt_bch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" y="1759147"/>
            <a:ext cx="11980341" cy="5054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692696"/>
            <a:ext cx="10363200" cy="2088232"/>
          </a:xfrm>
        </p:spPr>
        <p:txBody>
          <a:bodyPr lIns="79200" anchor="b"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2828528"/>
            <a:ext cx="9505056" cy="1752600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69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ildrens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hs_ppt_bch_tres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07" y="5750162"/>
            <a:ext cx="2616827" cy="862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233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ildrens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hs_ppt_bch_tres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07" y="5750162"/>
            <a:ext cx="2616827" cy="862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 descr="nhs_ppt_bch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71" y="6058561"/>
            <a:ext cx="1723365" cy="5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21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omens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hs_ppt_bwh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5746048"/>
            <a:ext cx="2629312" cy="866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69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omens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hs_ppt_bwh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5746048"/>
            <a:ext cx="2629312" cy="866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 descr="nhs_ppt_bwh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06" y="6019261"/>
            <a:ext cx="1512713" cy="55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45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HSBlu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25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ust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nhs_ppt_trust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3" y="5733820"/>
            <a:ext cx="2620673" cy="8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82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us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nhs_ppt_trust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3" y="5733820"/>
            <a:ext cx="2620673" cy="863533"/>
          </a:xfrm>
          <a:prstGeom prst="rect">
            <a:avLst/>
          </a:prstGeom>
        </p:spPr>
      </p:pic>
      <p:pic>
        <p:nvPicPr>
          <p:cNvPr id="12" name="Picture 11" descr="nhs_ppt_trust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72" y="6011829"/>
            <a:ext cx="1916531" cy="5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24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ildrens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hs_ppt_bch_tres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07" y="5750162"/>
            <a:ext cx="2616827" cy="862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 descr="nhs_ppt_bch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71" y="6058561"/>
            <a:ext cx="1723365" cy="5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3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ildrens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hs_ppt_bch_tres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07" y="5750162"/>
            <a:ext cx="2616827" cy="862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954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st_Side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600200"/>
            <a:ext cx="7691041" cy="4925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nhs_ppt_trust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3" y="5733820"/>
            <a:ext cx="2620673" cy="863533"/>
          </a:xfrm>
          <a:prstGeom prst="rect">
            <a:avLst/>
          </a:prstGeom>
        </p:spPr>
      </p:pic>
      <p:pic>
        <p:nvPicPr>
          <p:cNvPr id="12" name="Picture 11" descr="nhs_ppt_trust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72" y="6011829"/>
            <a:ext cx="1916531" cy="578329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208434" y="1600201"/>
            <a:ext cx="3687233" cy="276542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208434" y="4437063"/>
            <a:ext cx="3687233" cy="64812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5EB8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51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Wom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hs_ppt_bwh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" y="1759147"/>
            <a:ext cx="11980341" cy="5054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692696"/>
            <a:ext cx="10363200" cy="2088232"/>
          </a:xfrm>
        </p:spPr>
        <p:txBody>
          <a:bodyPr lIns="79200" anchor="b"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2828528"/>
            <a:ext cx="9505056" cy="1752600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55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omens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hs_ppt_bwh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5746048"/>
            <a:ext cx="2629312" cy="866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861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omens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hs_ppt_bwh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5746048"/>
            <a:ext cx="2629312" cy="866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 descr="nhs_ppt_bwh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06" y="6019261"/>
            <a:ext cx="1512713" cy="55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90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in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349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ust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nhs_ppt_trust_trees.png">
            <a:extLst>
              <a:ext uri="{FF2B5EF4-FFF2-40B4-BE49-F238E27FC236}">
                <a16:creationId xmlns:a16="http://schemas.microsoft.com/office/drawing/2014/main" id="{3B46158B-5BDF-4BB3-A5E5-3E930357AE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485" y="5734050"/>
            <a:ext cx="262043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F54D05-2B67-426B-A0CE-BFACA9024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1AD8642-DA43-4895-AEA2-F49B4E7CCD42}" type="datetimeFigureOut">
              <a:rPr lang="en-GB"/>
              <a:pPr>
                <a:defRPr/>
              </a:pPr>
              <a:t>22/10/2023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BA2A7F-A36D-4DCB-A440-B05925B2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B90F79-7CB9-4910-9329-78C28886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D11AE-256B-47B2-AA77-1AA27A54F5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5585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us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nhs_ppt_trust_trees.png">
            <a:extLst>
              <a:ext uri="{FF2B5EF4-FFF2-40B4-BE49-F238E27FC236}">
                <a16:creationId xmlns:a16="http://schemas.microsoft.com/office/drawing/2014/main" id="{EB2E4155-72A8-4C5B-9D57-7DC65146F2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485" y="5734050"/>
            <a:ext cx="262043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nhs_ppt_trust_characters.png">
            <a:extLst>
              <a:ext uri="{FF2B5EF4-FFF2-40B4-BE49-F238E27FC236}">
                <a16:creationId xmlns:a16="http://schemas.microsoft.com/office/drawing/2014/main" id="{659B9A4E-881E-4EA9-94FA-78C46E0AFB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167" y="6011863"/>
            <a:ext cx="191558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DE107E4-8F5B-4BDB-9F3B-396E2635B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647631-78A5-4BDE-AB3E-AA3C337BCA3C}" type="datetimeFigureOut">
              <a:rPr lang="en-GB"/>
              <a:pPr>
                <a:defRPr/>
              </a:pPr>
              <a:t>22/10/2023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AA5BE8-1A43-43C6-B862-114CC2A5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992DA0-DBAC-4553-954A-08E6CAFA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30375-9231-4FA4-ADCB-191979253C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8864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st_Side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nhs_ppt_trust_trees.png">
            <a:extLst>
              <a:ext uri="{FF2B5EF4-FFF2-40B4-BE49-F238E27FC236}">
                <a16:creationId xmlns:a16="http://schemas.microsoft.com/office/drawing/2014/main" id="{1D935003-876C-48EE-B30B-3CFB5444B8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485" y="5734050"/>
            <a:ext cx="262043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nhs_ppt_trust_characters.png">
            <a:extLst>
              <a:ext uri="{FF2B5EF4-FFF2-40B4-BE49-F238E27FC236}">
                <a16:creationId xmlns:a16="http://schemas.microsoft.com/office/drawing/2014/main" id="{50857AE7-8A9C-44DC-8A92-611402151C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167" y="6011863"/>
            <a:ext cx="191558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600200"/>
            <a:ext cx="7691041" cy="4925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208434" y="1600201"/>
            <a:ext cx="3687233" cy="2765425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208434" y="4437063"/>
            <a:ext cx="3687233" cy="64812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5EB8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7351A79-699A-48A4-9300-2D538BC9C13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CF2044FD-19E1-4AF8-968B-452510F0824B}" type="datetimeFigureOut">
              <a:rPr lang="en-GB"/>
              <a:pPr>
                <a:defRPr/>
              </a:pPr>
              <a:t>22/10/2023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C85E206-E481-4571-99AE-034069F7CC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62C34-E5A7-4288-9187-868DD93DEB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70EC1-71E0-4C7C-AFAF-720D2D6267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2762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ildrens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nhs_ppt_bch_tress.png">
            <a:extLst>
              <a:ext uri="{FF2B5EF4-FFF2-40B4-BE49-F238E27FC236}">
                <a16:creationId xmlns:a16="http://schemas.microsoft.com/office/drawing/2014/main" id="{01103A60-E155-4650-AE0C-095D40953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184" y="5749926"/>
            <a:ext cx="2616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A4385E-D0EF-4715-AE57-EFC40CB9C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DB060C6-79B3-4207-A226-CA7361AF74BE}" type="datetimeFigureOut">
              <a:rPr lang="en-GB"/>
              <a:pPr>
                <a:defRPr/>
              </a:pPr>
              <a:t>22/10/2023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20BBE2-F07C-49E9-9F6E-1D73947C2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B189FB-0B54-4519-B18A-8114E274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B4417-BD89-4F4D-90D0-AAC637187E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5543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ildrens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nhs_ppt_bch_tress.png">
            <a:extLst>
              <a:ext uri="{FF2B5EF4-FFF2-40B4-BE49-F238E27FC236}">
                <a16:creationId xmlns:a16="http://schemas.microsoft.com/office/drawing/2014/main" id="{3868F5E5-A646-488B-8CB0-F5D8BF3AA8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184" y="5749926"/>
            <a:ext cx="2616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nhs_ppt_bch_characters.png">
            <a:extLst>
              <a:ext uri="{FF2B5EF4-FFF2-40B4-BE49-F238E27FC236}">
                <a16:creationId xmlns:a16="http://schemas.microsoft.com/office/drawing/2014/main" id="{27233B1B-3936-4002-B0CF-2E07461908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484" y="6057900"/>
            <a:ext cx="172508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D202248-1C0A-4573-8CCC-8E2E0A071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EA1A931-C0E6-44C1-9ACE-EE916826B6D4}" type="datetimeFigureOut">
              <a:rPr lang="en-GB"/>
              <a:pPr>
                <a:defRPr/>
              </a:pPr>
              <a:t>22/10/2023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7A3E89-E946-43EF-9748-EB34EE37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BDB2F85-B5B1-4B5D-A28B-814E78D44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A2D95-DDEC-426A-8763-E900FDA823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2300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omens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nhs_ppt_bwh_trees.png">
            <a:extLst>
              <a:ext uri="{FF2B5EF4-FFF2-40B4-BE49-F238E27FC236}">
                <a16:creationId xmlns:a16="http://schemas.microsoft.com/office/drawing/2014/main" id="{2097DD49-0EE2-417F-9D5B-34ADAFB71C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718" y="5746750"/>
            <a:ext cx="26289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3B0925-0AA7-47C8-A938-494F4A136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618B35A4-4911-4357-8B47-30F1E56BD756}" type="datetimeFigureOut">
              <a:rPr lang="en-GB"/>
              <a:pPr>
                <a:defRPr/>
              </a:pPr>
              <a:t>22/10/2023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65C9B5-798D-464D-A3E3-1179AEF4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CF78E-E3E0-45FC-A98D-97C6EE925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BF65F-B501-4F31-B7EF-7001EFA467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2362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omens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nhs_ppt_bwh_trees.png">
            <a:extLst>
              <a:ext uri="{FF2B5EF4-FFF2-40B4-BE49-F238E27FC236}">
                <a16:creationId xmlns:a16="http://schemas.microsoft.com/office/drawing/2014/main" id="{00BD5DC4-16F3-4EF2-B7B0-A2860182B5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718" y="5746750"/>
            <a:ext cx="26289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nhs_ppt_bwh_characters.png">
            <a:extLst>
              <a:ext uri="{FF2B5EF4-FFF2-40B4-BE49-F238E27FC236}">
                <a16:creationId xmlns:a16="http://schemas.microsoft.com/office/drawing/2014/main" id="{B8A8479F-DC47-4B05-A47B-CD790579F6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118" y="6019801"/>
            <a:ext cx="1511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F35C5D6-6C05-4794-B299-47994A07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571EDC6-A8C5-427F-A5CE-D84568C3BFBC}" type="datetimeFigureOut">
              <a:rPr lang="en-GB"/>
              <a:pPr>
                <a:defRPr/>
              </a:pPr>
              <a:t>22/10/2023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DCA51-553F-429B-972E-C1C8D366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B4BB02-FCD2-49DD-AD09-21CB11A7E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EB52A-9EE1-49F8-9729-E60B09CF80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249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1" y="3308388"/>
            <a:ext cx="12192001" cy="3549612"/>
            <a:chOff x="-1" y="3308388"/>
            <a:chExt cx="9144001" cy="3549612"/>
          </a:xfrm>
        </p:grpSpPr>
        <p:sp>
          <p:nvSpPr>
            <p:cNvPr id="30" name="Rectangle 29"/>
            <p:cNvSpPr/>
            <p:nvPr userDrawn="1"/>
          </p:nvSpPr>
          <p:spPr>
            <a:xfrm>
              <a:off x="-1" y="4991996"/>
              <a:ext cx="9144001" cy="18660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54000" rIns="72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GB" sz="3600">
                <a:solidFill>
                  <a:schemeClr val="bg1"/>
                </a:solidFill>
              </a:endParaRPr>
            </a:p>
          </p:txBody>
        </p:sp>
        <p:sp>
          <p:nvSpPr>
            <p:cNvPr id="21" name="Right Triangle 16"/>
            <p:cNvSpPr/>
            <p:nvPr userDrawn="1"/>
          </p:nvSpPr>
          <p:spPr>
            <a:xfrm>
              <a:off x="-1" y="3308388"/>
              <a:ext cx="7722421" cy="1683608"/>
            </a:xfrm>
            <a:custGeom>
              <a:avLst/>
              <a:gdLst>
                <a:gd name="connsiteX0" fmla="*/ 0 w 6822300"/>
                <a:gd name="connsiteY0" fmla="*/ 1350180 h 1350180"/>
                <a:gd name="connsiteX1" fmla="*/ 0 w 6822300"/>
                <a:gd name="connsiteY1" fmla="*/ 0 h 1350180"/>
                <a:gd name="connsiteX2" fmla="*/ 6822300 w 6822300"/>
                <a:gd name="connsiteY2" fmla="*/ 1350180 h 1350180"/>
                <a:gd name="connsiteX3" fmla="*/ 0 w 6822300"/>
                <a:gd name="connsiteY3" fmla="*/ 1350180 h 1350180"/>
                <a:gd name="connsiteX0" fmla="*/ 0 w 6822300"/>
                <a:gd name="connsiteY0" fmla="*/ 1350180 h 1350180"/>
                <a:gd name="connsiteX1" fmla="*/ 0 w 6822300"/>
                <a:gd name="connsiteY1" fmla="*/ 0 h 1350180"/>
                <a:gd name="connsiteX2" fmla="*/ 2773680 w 6822300"/>
                <a:gd name="connsiteY2" fmla="*/ 912926 h 1350180"/>
                <a:gd name="connsiteX3" fmla="*/ 6822300 w 6822300"/>
                <a:gd name="connsiteY3" fmla="*/ 1350180 h 1350180"/>
                <a:gd name="connsiteX4" fmla="*/ 0 w 6822300"/>
                <a:gd name="connsiteY4" fmla="*/ 1350180 h 1350180"/>
                <a:gd name="connsiteX0" fmla="*/ 0 w 6822300"/>
                <a:gd name="connsiteY0" fmla="*/ 1350180 h 1350180"/>
                <a:gd name="connsiteX1" fmla="*/ 0 w 6822300"/>
                <a:gd name="connsiteY1" fmla="*/ 0 h 1350180"/>
                <a:gd name="connsiteX2" fmla="*/ 2773680 w 6822300"/>
                <a:gd name="connsiteY2" fmla="*/ 912926 h 1350180"/>
                <a:gd name="connsiteX3" fmla="*/ 6822300 w 6822300"/>
                <a:gd name="connsiteY3" fmla="*/ 1350180 h 1350180"/>
                <a:gd name="connsiteX4" fmla="*/ 0 w 6822300"/>
                <a:gd name="connsiteY4" fmla="*/ 1350180 h 1350180"/>
                <a:gd name="connsiteX0" fmla="*/ 0 w 6822300"/>
                <a:gd name="connsiteY0" fmla="*/ 1350180 h 1350180"/>
                <a:gd name="connsiteX1" fmla="*/ 0 w 6822300"/>
                <a:gd name="connsiteY1" fmla="*/ 0 h 1350180"/>
                <a:gd name="connsiteX2" fmla="*/ 2773680 w 6822300"/>
                <a:gd name="connsiteY2" fmla="*/ 912926 h 1350180"/>
                <a:gd name="connsiteX3" fmla="*/ 6822300 w 6822300"/>
                <a:gd name="connsiteY3" fmla="*/ 1350180 h 1350180"/>
                <a:gd name="connsiteX4" fmla="*/ 0 w 6822300"/>
                <a:gd name="connsiteY4" fmla="*/ 1350180 h 1350180"/>
                <a:gd name="connsiteX0" fmla="*/ 0 w 6822300"/>
                <a:gd name="connsiteY0" fmla="*/ 1350180 h 1350180"/>
                <a:gd name="connsiteX1" fmla="*/ 0 w 6822300"/>
                <a:gd name="connsiteY1" fmla="*/ 0 h 1350180"/>
                <a:gd name="connsiteX2" fmla="*/ 2773680 w 6822300"/>
                <a:gd name="connsiteY2" fmla="*/ 912926 h 1350180"/>
                <a:gd name="connsiteX3" fmla="*/ 6822300 w 6822300"/>
                <a:gd name="connsiteY3" fmla="*/ 1350180 h 1350180"/>
                <a:gd name="connsiteX4" fmla="*/ 0 w 6822300"/>
                <a:gd name="connsiteY4" fmla="*/ 1350180 h 1350180"/>
                <a:gd name="connsiteX0" fmla="*/ 0 w 6822300"/>
                <a:gd name="connsiteY0" fmla="*/ 1350180 h 1350180"/>
                <a:gd name="connsiteX1" fmla="*/ 0 w 6822300"/>
                <a:gd name="connsiteY1" fmla="*/ 0 h 1350180"/>
                <a:gd name="connsiteX2" fmla="*/ 2682240 w 6822300"/>
                <a:gd name="connsiteY2" fmla="*/ 989126 h 1350180"/>
                <a:gd name="connsiteX3" fmla="*/ 6822300 w 6822300"/>
                <a:gd name="connsiteY3" fmla="*/ 1350180 h 1350180"/>
                <a:gd name="connsiteX4" fmla="*/ 0 w 6822300"/>
                <a:gd name="connsiteY4" fmla="*/ 1350180 h 1350180"/>
                <a:gd name="connsiteX0" fmla="*/ 0 w 6822300"/>
                <a:gd name="connsiteY0" fmla="*/ 1350180 h 1350180"/>
                <a:gd name="connsiteX1" fmla="*/ 0 w 6822300"/>
                <a:gd name="connsiteY1" fmla="*/ 0 h 1350180"/>
                <a:gd name="connsiteX2" fmla="*/ 2446020 w 6822300"/>
                <a:gd name="connsiteY2" fmla="*/ 1027226 h 1350180"/>
                <a:gd name="connsiteX3" fmla="*/ 6822300 w 6822300"/>
                <a:gd name="connsiteY3" fmla="*/ 1350180 h 1350180"/>
                <a:gd name="connsiteX4" fmla="*/ 0 w 6822300"/>
                <a:gd name="connsiteY4" fmla="*/ 1350180 h 1350180"/>
                <a:gd name="connsiteX0" fmla="*/ 0 w 6822300"/>
                <a:gd name="connsiteY0" fmla="*/ 1350180 h 1350180"/>
                <a:gd name="connsiteX1" fmla="*/ 0 w 6822300"/>
                <a:gd name="connsiteY1" fmla="*/ 0 h 1350180"/>
                <a:gd name="connsiteX2" fmla="*/ 2446020 w 6822300"/>
                <a:gd name="connsiteY2" fmla="*/ 1027226 h 1350180"/>
                <a:gd name="connsiteX3" fmla="*/ 6822300 w 6822300"/>
                <a:gd name="connsiteY3" fmla="*/ 1350180 h 1350180"/>
                <a:gd name="connsiteX4" fmla="*/ 0 w 6822300"/>
                <a:gd name="connsiteY4" fmla="*/ 1350180 h 1350180"/>
                <a:gd name="connsiteX0" fmla="*/ 0 w 6822300"/>
                <a:gd name="connsiteY0" fmla="*/ 1350180 h 1350245"/>
                <a:gd name="connsiteX1" fmla="*/ 0 w 6822300"/>
                <a:gd name="connsiteY1" fmla="*/ 0 h 1350245"/>
                <a:gd name="connsiteX2" fmla="*/ 2446020 w 6822300"/>
                <a:gd name="connsiteY2" fmla="*/ 1027226 h 1350245"/>
                <a:gd name="connsiteX3" fmla="*/ 6822300 w 6822300"/>
                <a:gd name="connsiteY3" fmla="*/ 1350180 h 1350245"/>
                <a:gd name="connsiteX4" fmla="*/ 0 w 6822300"/>
                <a:gd name="connsiteY4" fmla="*/ 1350180 h 1350245"/>
                <a:gd name="connsiteX0" fmla="*/ 0 w 6822300"/>
                <a:gd name="connsiteY0" fmla="*/ 1350180 h 1350203"/>
                <a:gd name="connsiteX1" fmla="*/ 0 w 6822300"/>
                <a:gd name="connsiteY1" fmla="*/ 0 h 1350203"/>
                <a:gd name="connsiteX2" fmla="*/ 2255189 w 6822300"/>
                <a:gd name="connsiteY2" fmla="*/ 860249 h 1350203"/>
                <a:gd name="connsiteX3" fmla="*/ 6822300 w 6822300"/>
                <a:gd name="connsiteY3" fmla="*/ 1350180 h 1350203"/>
                <a:gd name="connsiteX4" fmla="*/ 0 w 6822300"/>
                <a:gd name="connsiteY4" fmla="*/ 1350180 h 1350203"/>
                <a:gd name="connsiteX0" fmla="*/ 0 w 6822300"/>
                <a:gd name="connsiteY0" fmla="*/ 1350180 h 1350213"/>
                <a:gd name="connsiteX1" fmla="*/ 0 w 6822300"/>
                <a:gd name="connsiteY1" fmla="*/ 0 h 1350213"/>
                <a:gd name="connsiteX2" fmla="*/ 2255189 w 6822300"/>
                <a:gd name="connsiteY2" fmla="*/ 860249 h 1350213"/>
                <a:gd name="connsiteX3" fmla="*/ 6822300 w 6822300"/>
                <a:gd name="connsiteY3" fmla="*/ 1350180 h 1350213"/>
                <a:gd name="connsiteX4" fmla="*/ 0 w 6822300"/>
                <a:gd name="connsiteY4" fmla="*/ 1350180 h 1350213"/>
                <a:gd name="connsiteX0" fmla="*/ 0 w 6822300"/>
                <a:gd name="connsiteY0" fmla="*/ 1350180 h 1350213"/>
                <a:gd name="connsiteX1" fmla="*/ 0 w 6822300"/>
                <a:gd name="connsiteY1" fmla="*/ 0 h 1350213"/>
                <a:gd name="connsiteX2" fmla="*/ 2255189 w 6822300"/>
                <a:gd name="connsiteY2" fmla="*/ 860249 h 1350213"/>
                <a:gd name="connsiteX3" fmla="*/ 6822300 w 6822300"/>
                <a:gd name="connsiteY3" fmla="*/ 1350180 h 1350213"/>
                <a:gd name="connsiteX4" fmla="*/ 0 w 6822300"/>
                <a:gd name="connsiteY4" fmla="*/ 1350180 h 1350213"/>
                <a:gd name="connsiteX0" fmla="*/ 0 w 6822300"/>
                <a:gd name="connsiteY0" fmla="*/ 1350180 h 1350197"/>
                <a:gd name="connsiteX1" fmla="*/ 0 w 6822300"/>
                <a:gd name="connsiteY1" fmla="*/ 0 h 1350197"/>
                <a:gd name="connsiteX2" fmla="*/ 2255189 w 6822300"/>
                <a:gd name="connsiteY2" fmla="*/ 860249 h 1350197"/>
                <a:gd name="connsiteX3" fmla="*/ 6822300 w 6822300"/>
                <a:gd name="connsiteY3" fmla="*/ 1350180 h 1350197"/>
                <a:gd name="connsiteX4" fmla="*/ 0 w 6822300"/>
                <a:gd name="connsiteY4" fmla="*/ 1350180 h 1350197"/>
                <a:gd name="connsiteX0" fmla="*/ 0 w 7073166"/>
                <a:gd name="connsiteY0" fmla="*/ 1350180 h 1363784"/>
                <a:gd name="connsiteX1" fmla="*/ 0 w 7073166"/>
                <a:gd name="connsiteY1" fmla="*/ 0 h 1363784"/>
                <a:gd name="connsiteX2" fmla="*/ 2255189 w 7073166"/>
                <a:gd name="connsiteY2" fmla="*/ 860249 h 1363784"/>
                <a:gd name="connsiteX3" fmla="*/ 5281613 w 7073166"/>
                <a:gd name="connsiteY3" fmla="*/ 1320642 h 1363784"/>
                <a:gd name="connsiteX4" fmla="*/ 6822300 w 7073166"/>
                <a:gd name="connsiteY4" fmla="*/ 1350180 h 1363784"/>
                <a:gd name="connsiteX5" fmla="*/ 0 w 7073166"/>
                <a:gd name="connsiteY5" fmla="*/ 1350180 h 1363784"/>
                <a:gd name="connsiteX0" fmla="*/ 0 w 7026580"/>
                <a:gd name="connsiteY0" fmla="*/ 1350180 h 1350203"/>
                <a:gd name="connsiteX1" fmla="*/ 0 w 7026580"/>
                <a:gd name="connsiteY1" fmla="*/ 0 h 1350203"/>
                <a:gd name="connsiteX2" fmla="*/ 2255189 w 7026580"/>
                <a:gd name="connsiteY2" fmla="*/ 860249 h 1350203"/>
                <a:gd name="connsiteX3" fmla="*/ 5281613 w 7026580"/>
                <a:gd name="connsiteY3" fmla="*/ 1320642 h 1350203"/>
                <a:gd name="connsiteX4" fmla="*/ 6822300 w 7026580"/>
                <a:gd name="connsiteY4" fmla="*/ 1350180 h 1350203"/>
                <a:gd name="connsiteX5" fmla="*/ 0 w 7026580"/>
                <a:gd name="connsiteY5" fmla="*/ 1350180 h 1350203"/>
                <a:gd name="connsiteX0" fmla="*/ 0 w 7026580"/>
                <a:gd name="connsiteY0" fmla="*/ 1350180 h 1350203"/>
                <a:gd name="connsiteX1" fmla="*/ 0 w 7026580"/>
                <a:gd name="connsiteY1" fmla="*/ 0 h 1350203"/>
                <a:gd name="connsiteX2" fmla="*/ 2255189 w 7026580"/>
                <a:gd name="connsiteY2" fmla="*/ 860249 h 1350203"/>
                <a:gd name="connsiteX3" fmla="*/ 5281613 w 7026580"/>
                <a:gd name="connsiteY3" fmla="*/ 1320642 h 1350203"/>
                <a:gd name="connsiteX4" fmla="*/ 6822300 w 7026580"/>
                <a:gd name="connsiteY4" fmla="*/ 1350180 h 1350203"/>
                <a:gd name="connsiteX5" fmla="*/ 0 w 7026580"/>
                <a:gd name="connsiteY5" fmla="*/ 1350180 h 1350203"/>
                <a:gd name="connsiteX0" fmla="*/ 0 w 7023750"/>
                <a:gd name="connsiteY0" fmla="*/ 1350180 h 1350180"/>
                <a:gd name="connsiteX1" fmla="*/ 0 w 7023750"/>
                <a:gd name="connsiteY1" fmla="*/ 0 h 1350180"/>
                <a:gd name="connsiteX2" fmla="*/ 2255189 w 7023750"/>
                <a:gd name="connsiteY2" fmla="*/ 860249 h 1350180"/>
                <a:gd name="connsiteX3" fmla="*/ 5281613 w 7023750"/>
                <a:gd name="connsiteY3" fmla="*/ 1320642 h 1350180"/>
                <a:gd name="connsiteX4" fmla="*/ 6822300 w 7023750"/>
                <a:gd name="connsiteY4" fmla="*/ 1350180 h 1350180"/>
                <a:gd name="connsiteX5" fmla="*/ 0 w 7023750"/>
                <a:gd name="connsiteY5" fmla="*/ 1350180 h 1350180"/>
                <a:gd name="connsiteX0" fmla="*/ 0 w 7023091"/>
                <a:gd name="connsiteY0" fmla="*/ 1350180 h 1350180"/>
                <a:gd name="connsiteX1" fmla="*/ 0 w 7023091"/>
                <a:gd name="connsiteY1" fmla="*/ 0 h 1350180"/>
                <a:gd name="connsiteX2" fmla="*/ 2255189 w 7023091"/>
                <a:gd name="connsiteY2" fmla="*/ 860249 h 1350180"/>
                <a:gd name="connsiteX3" fmla="*/ 5272088 w 7023091"/>
                <a:gd name="connsiteY3" fmla="*/ 1337310 h 1350180"/>
                <a:gd name="connsiteX4" fmla="*/ 6822300 w 7023091"/>
                <a:gd name="connsiteY4" fmla="*/ 1350180 h 1350180"/>
                <a:gd name="connsiteX5" fmla="*/ 0 w 7023091"/>
                <a:gd name="connsiteY5" fmla="*/ 1350180 h 1350180"/>
                <a:gd name="connsiteX0" fmla="*/ 0 w 7023091"/>
                <a:gd name="connsiteY0" fmla="*/ 1350180 h 1350180"/>
                <a:gd name="connsiteX1" fmla="*/ 0 w 7023091"/>
                <a:gd name="connsiteY1" fmla="*/ 0 h 1350180"/>
                <a:gd name="connsiteX2" fmla="*/ 2255189 w 7023091"/>
                <a:gd name="connsiteY2" fmla="*/ 860249 h 1350180"/>
                <a:gd name="connsiteX3" fmla="*/ 5272088 w 7023091"/>
                <a:gd name="connsiteY3" fmla="*/ 1337310 h 1350180"/>
                <a:gd name="connsiteX4" fmla="*/ 6822300 w 7023091"/>
                <a:gd name="connsiteY4" fmla="*/ 1350180 h 1350180"/>
                <a:gd name="connsiteX5" fmla="*/ 0 w 7023091"/>
                <a:gd name="connsiteY5" fmla="*/ 1350180 h 1350180"/>
                <a:gd name="connsiteX0" fmla="*/ 0 w 7023091"/>
                <a:gd name="connsiteY0" fmla="*/ 1350180 h 1350180"/>
                <a:gd name="connsiteX1" fmla="*/ 0 w 7023091"/>
                <a:gd name="connsiteY1" fmla="*/ 0 h 1350180"/>
                <a:gd name="connsiteX2" fmla="*/ 1278970 w 7023091"/>
                <a:gd name="connsiteY2" fmla="*/ 981404 h 1350180"/>
                <a:gd name="connsiteX3" fmla="*/ 5272088 w 7023091"/>
                <a:gd name="connsiteY3" fmla="*/ 1337310 h 1350180"/>
                <a:gd name="connsiteX4" fmla="*/ 6822300 w 7023091"/>
                <a:gd name="connsiteY4" fmla="*/ 1350180 h 1350180"/>
                <a:gd name="connsiteX5" fmla="*/ 0 w 7023091"/>
                <a:gd name="connsiteY5" fmla="*/ 1350180 h 1350180"/>
                <a:gd name="connsiteX0" fmla="*/ 0 w 7023091"/>
                <a:gd name="connsiteY0" fmla="*/ 1350180 h 1350180"/>
                <a:gd name="connsiteX1" fmla="*/ 0 w 7023091"/>
                <a:gd name="connsiteY1" fmla="*/ 0 h 1350180"/>
                <a:gd name="connsiteX2" fmla="*/ 1278970 w 7023091"/>
                <a:gd name="connsiteY2" fmla="*/ 981404 h 1350180"/>
                <a:gd name="connsiteX3" fmla="*/ 5272088 w 7023091"/>
                <a:gd name="connsiteY3" fmla="*/ 1337310 h 1350180"/>
                <a:gd name="connsiteX4" fmla="*/ 6822300 w 7023091"/>
                <a:gd name="connsiteY4" fmla="*/ 1350180 h 1350180"/>
                <a:gd name="connsiteX5" fmla="*/ 0 w 7023091"/>
                <a:gd name="connsiteY5" fmla="*/ 1350180 h 1350180"/>
                <a:gd name="connsiteX0" fmla="*/ 0 w 7023091"/>
                <a:gd name="connsiteY0" fmla="*/ 1350180 h 1350180"/>
                <a:gd name="connsiteX1" fmla="*/ 0 w 7023091"/>
                <a:gd name="connsiteY1" fmla="*/ 0 h 1350180"/>
                <a:gd name="connsiteX2" fmla="*/ 1278970 w 7023091"/>
                <a:gd name="connsiteY2" fmla="*/ 981404 h 1350180"/>
                <a:gd name="connsiteX3" fmla="*/ 5272088 w 7023091"/>
                <a:gd name="connsiteY3" fmla="*/ 1337310 h 1350180"/>
                <a:gd name="connsiteX4" fmla="*/ 6822300 w 7023091"/>
                <a:gd name="connsiteY4" fmla="*/ 1350180 h 1350180"/>
                <a:gd name="connsiteX5" fmla="*/ 0 w 7023091"/>
                <a:gd name="connsiteY5" fmla="*/ 1350180 h 1350180"/>
                <a:gd name="connsiteX0" fmla="*/ 0 w 7023091"/>
                <a:gd name="connsiteY0" fmla="*/ 1350180 h 1350180"/>
                <a:gd name="connsiteX1" fmla="*/ 0 w 7023091"/>
                <a:gd name="connsiteY1" fmla="*/ 0 h 1350180"/>
                <a:gd name="connsiteX2" fmla="*/ 1278970 w 7023091"/>
                <a:gd name="connsiteY2" fmla="*/ 981404 h 1350180"/>
                <a:gd name="connsiteX3" fmla="*/ 5272088 w 7023091"/>
                <a:gd name="connsiteY3" fmla="*/ 1337310 h 1350180"/>
                <a:gd name="connsiteX4" fmla="*/ 6822300 w 7023091"/>
                <a:gd name="connsiteY4" fmla="*/ 1350180 h 1350180"/>
                <a:gd name="connsiteX5" fmla="*/ 0 w 7023091"/>
                <a:gd name="connsiteY5" fmla="*/ 1350180 h 135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23091" h="1350180">
                  <a:moveTo>
                    <a:pt x="0" y="1350180"/>
                  </a:moveTo>
                  <a:lnTo>
                    <a:pt x="0" y="0"/>
                  </a:lnTo>
                  <a:cubicBezTo>
                    <a:pt x="415314" y="510316"/>
                    <a:pt x="538814" y="690666"/>
                    <a:pt x="1278970" y="981404"/>
                  </a:cubicBezTo>
                  <a:cubicBezTo>
                    <a:pt x="2122632" y="1312800"/>
                    <a:pt x="4582340" y="1310423"/>
                    <a:pt x="5272088" y="1337310"/>
                  </a:cubicBezTo>
                  <a:cubicBezTo>
                    <a:pt x="5411767" y="1345146"/>
                    <a:pt x="7702569" y="1341288"/>
                    <a:pt x="6822300" y="1350180"/>
                  </a:cubicBezTo>
                  <a:lnTo>
                    <a:pt x="0" y="13501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54000" rIns="72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GB" sz="3600">
                <a:solidFill>
                  <a:schemeClr val="bg1"/>
                </a:solidFill>
              </a:endParaRPr>
            </a:p>
          </p:txBody>
        </p:sp>
        <p:sp>
          <p:nvSpPr>
            <p:cNvPr id="23" name="Right Triangle 20"/>
            <p:cNvSpPr/>
            <p:nvPr userDrawn="1"/>
          </p:nvSpPr>
          <p:spPr>
            <a:xfrm flipH="1">
              <a:off x="6019800" y="4721960"/>
              <a:ext cx="3124200" cy="270036"/>
            </a:xfrm>
            <a:custGeom>
              <a:avLst/>
              <a:gdLst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2590800 w 2590800"/>
                <a:gd name="connsiteY2" fmla="*/ 495066 h 495066"/>
                <a:gd name="connsiteX3" fmla="*/ 0 w 2590800"/>
                <a:gd name="connsiteY3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1112520 w 2590800"/>
                <a:gd name="connsiteY2" fmla="*/ 333606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1112520 w 2590800"/>
                <a:gd name="connsiteY2" fmla="*/ 333606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1112520 w 2590800"/>
                <a:gd name="connsiteY2" fmla="*/ 333606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1112520 w 2590800"/>
                <a:gd name="connsiteY2" fmla="*/ 333606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990600 w 2590800"/>
                <a:gd name="connsiteY2" fmla="*/ 333606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990600 w 2590800"/>
                <a:gd name="connsiteY2" fmla="*/ 333606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990600 w 2590800"/>
                <a:gd name="connsiteY2" fmla="*/ 333606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724017 w 2590800"/>
                <a:gd name="connsiteY2" fmla="*/ 335987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724017 w 2590800"/>
                <a:gd name="connsiteY2" fmla="*/ 335987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724017 w 2590800"/>
                <a:gd name="connsiteY2" fmla="*/ 335987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724017 w 2590800"/>
                <a:gd name="connsiteY2" fmla="*/ 335987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724017 w 2590800"/>
                <a:gd name="connsiteY2" fmla="*/ 335987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724017 w 2590800"/>
                <a:gd name="connsiteY2" fmla="*/ 335987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724017 w 2590800"/>
                <a:gd name="connsiteY2" fmla="*/ 335987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514699 w 2590800"/>
                <a:gd name="connsiteY2" fmla="*/ 378787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514699 w 2590800"/>
                <a:gd name="connsiteY2" fmla="*/ 378787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514699 w 2590800"/>
                <a:gd name="connsiteY2" fmla="*/ 378787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  <a:gd name="connsiteX0" fmla="*/ 0 w 2590800"/>
                <a:gd name="connsiteY0" fmla="*/ 495066 h 495066"/>
                <a:gd name="connsiteX1" fmla="*/ 0 w 2590800"/>
                <a:gd name="connsiteY1" fmla="*/ 0 h 495066"/>
                <a:gd name="connsiteX2" fmla="*/ 514699 w 2590800"/>
                <a:gd name="connsiteY2" fmla="*/ 378787 h 495066"/>
                <a:gd name="connsiteX3" fmla="*/ 2590800 w 2590800"/>
                <a:gd name="connsiteY3" fmla="*/ 495066 h 495066"/>
                <a:gd name="connsiteX4" fmla="*/ 0 w 2590800"/>
                <a:gd name="connsiteY4" fmla="*/ 495066 h 49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800" h="495066">
                  <a:moveTo>
                    <a:pt x="0" y="495066"/>
                  </a:moveTo>
                  <a:lnTo>
                    <a:pt x="0" y="0"/>
                  </a:lnTo>
                  <a:cubicBezTo>
                    <a:pt x="24672" y="56461"/>
                    <a:pt x="109042" y="235246"/>
                    <a:pt x="514699" y="378787"/>
                  </a:cubicBezTo>
                  <a:cubicBezTo>
                    <a:pt x="785442" y="452402"/>
                    <a:pt x="1286673" y="489824"/>
                    <a:pt x="2590800" y="495066"/>
                  </a:cubicBezTo>
                  <a:lnTo>
                    <a:pt x="0" y="49506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54000" rIns="72000" bIns="7200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r>
                <a:rPr lang="en-GB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24" name="Picture 23" descr="nhs_ppt_trust_trees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36" y="4157039"/>
            <a:ext cx="2620673" cy="863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4725145"/>
            <a:ext cx="8040816" cy="1550767"/>
          </a:xfrm>
          <a:ln>
            <a:noFill/>
          </a:ln>
        </p:spPr>
        <p:txBody>
          <a:bodyPr lIns="79200" bIns="0" anchor="b"/>
          <a:lstStyle>
            <a:lvl1pPr algn="l">
              <a:lnSpc>
                <a:spcPct val="95000"/>
              </a:lnSpc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054" y="245264"/>
            <a:ext cx="2642081" cy="855113"/>
          </a:xfrm>
          <a:prstGeom prst="rect">
            <a:avLst/>
          </a:prstGeom>
        </p:spPr>
      </p:pic>
      <p:pic>
        <p:nvPicPr>
          <p:cNvPr id="32" name="Picture 31" descr="nhs_ppt_bwh.pn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0600" y="6248400"/>
            <a:ext cx="3475571" cy="564953"/>
          </a:xfrm>
          <a:prstGeom prst="rect">
            <a:avLst/>
          </a:prstGeom>
        </p:spPr>
      </p:pic>
      <p:sp>
        <p:nvSpPr>
          <p:cNvPr id="3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6213563"/>
            <a:ext cx="8040944" cy="575495"/>
          </a:xfrm>
        </p:spPr>
        <p:txBody>
          <a:bodyPr wrap="none" lIns="108000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5029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leBlu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4D1B2-11A4-42A5-B112-8CB7CEC19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BFBD3-93E2-42A9-862F-6AD39B05DD4B}" type="datetimeFigureOut">
              <a:rPr lang="en-GB"/>
              <a:pPr>
                <a:defRPr/>
              </a:pPr>
              <a:t>22/10/2023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B101D-96C2-4900-A4E4-BCE6233C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8D09D-CC15-4AA4-A278-7C707B58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08BC1-4C5D-4C1E-9555-414E7B82F27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1267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9D759FF-E4C5-41AF-B8D7-291ABFF4F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0351E-A44A-48AD-86FE-002AD6FD2754}" type="datetimeFigureOut">
              <a:rPr lang="en-GB"/>
              <a:pPr>
                <a:defRPr/>
              </a:pPr>
              <a:t>22/10/2023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A8E1CA-9DEC-4D38-97B6-A5EBE6D8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FB432F-7D1C-4630-9FF0-B5860DCC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2D234-5670-4C33-B34C-8A6AE9D90B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01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_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5607239" y="4665011"/>
            <a:ext cx="6389776" cy="1969328"/>
            <a:chOff x="6614827" y="5818811"/>
            <a:chExt cx="1912012" cy="785709"/>
          </a:xfrm>
        </p:grpSpPr>
        <p:pic>
          <p:nvPicPr>
            <p:cNvPr id="6" name="Picture 5" descr="nhs_ppt_trust_tree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471" y="5818811"/>
              <a:ext cx="1788368" cy="785709"/>
            </a:xfrm>
            <a:prstGeom prst="rect">
              <a:avLst/>
            </a:prstGeom>
          </p:spPr>
        </p:pic>
        <p:pic>
          <p:nvPicPr>
            <p:cNvPr id="8" name="Picture 7" descr="nhs_ppt_trust_characters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4827" y="6069683"/>
              <a:ext cx="1297089" cy="52187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595572"/>
            <a:ext cx="10363200" cy="2088232"/>
          </a:xfrm>
        </p:spPr>
        <p:txBody>
          <a:bodyPr lIns="79200" anchor="b"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2756520"/>
            <a:ext cx="9505056" cy="1752600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000" b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pic>
        <p:nvPicPr>
          <p:cNvPr id="10" name="Picture 9" descr="nhs_ppt_trust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3" y="5733820"/>
            <a:ext cx="2620673" cy="8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1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_Childr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595572"/>
            <a:ext cx="10363200" cy="2088232"/>
          </a:xfrm>
        </p:spPr>
        <p:txBody>
          <a:bodyPr lIns="79200" anchor="b"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2756520"/>
            <a:ext cx="9505056" cy="1752600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000" b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090362" y="4652267"/>
            <a:ext cx="6862289" cy="2005219"/>
            <a:chOff x="6704919" y="5877272"/>
            <a:chExt cx="2149702" cy="837548"/>
          </a:xfrm>
        </p:grpSpPr>
        <p:pic>
          <p:nvPicPr>
            <p:cNvPr id="10" name="Picture 9" descr="nhs_ppt_bch_tres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877272"/>
              <a:ext cx="1906357" cy="837548"/>
            </a:xfrm>
            <a:prstGeom prst="rect">
              <a:avLst/>
            </a:prstGeom>
          </p:spPr>
        </p:pic>
        <p:pic>
          <p:nvPicPr>
            <p:cNvPr id="11" name="Picture 10" descr="nhs_ppt_bch_characters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919" y="6162379"/>
              <a:ext cx="1292524" cy="520039"/>
            </a:xfrm>
            <a:prstGeom prst="rect">
              <a:avLst/>
            </a:prstGeom>
          </p:spPr>
        </p:pic>
      </p:grpSp>
      <p:pic>
        <p:nvPicPr>
          <p:cNvPr id="8" name="Picture 7" descr="nhs_ppt_trust_trees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3" y="5733820"/>
            <a:ext cx="2620673" cy="8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3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_Wom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595572"/>
            <a:ext cx="10363200" cy="2088232"/>
          </a:xfrm>
        </p:spPr>
        <p:txBody>
          <a:bodyPr lIns="79200" anchor="b"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2756520"/>
            <a:ext cx="9505056" cy="1752600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000" b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396694" y="4676887"/>
            <a:ext cx="6555957" cy="1963213"/>
            <a:chOff x="6473508" y="5784681"/>
            <a:chExt cx="2053331" cy="819840"/>
          </a:xfrm>
        </p:grpSpPr>
        <p:pic>
          <p:nvPicPr>
            <p:cNvPr id="8" name="Picture 7" descr="nhs_ppt_bwh_tree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784" y="5784681"/>
              <a:ext cx="1866055" cy="819840"/>
            </a:xfrm>
            <a:prstGeom prst="rect">
              <a:avLst/>
            </a:prstGeom>
          </p:spPr>
        </p:pic>
        <p:pic>
          <p:nvPicPr>
            <p:cNvPr id="10" name="Picture 9" descr="nhs_ppt_bwh_characters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508" y="6045602"/>
              <a:ext cx="1094457" cy="532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94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ust_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nhs_ppt_trust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3" y="5733820"/>
            <a:ext cx="2620673" cy="8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3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us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nhs_ppt_trust_tre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3" y="5733820"/>
            <a:ext cx="2620673" cy="863533"/>
          </a:xfrm>
          <a:prstGeom prst="rect">
            <a:avLst/>
          </a:prstGeom>
        </p:spPr>
      </p:pic>
      <p:pic>
        <p:nvPicPr>
          <p:cNvPr id="12" name="Picture 11" descr="nhs_ppt_trust_characte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72" y="6011829"/>
            <a:ext cx="1916531" cy="5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274638"/>
            <a:ext cx="112470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0" y="1600201"/>
            <a:ext cx="112470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054" y="245264"/>
            <a:ext cx="2642081" cy="85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4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274638"/>
            <a:ext cx="112470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0" y="1600201"/>
            <a:ext cx="112470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054" y="245264"/>
            <a:ext cx="2642081" cy="85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360746"/>
          </a:xfrm>
          <a:prstGeom prst="rect">
            <a:avLst/>
          </a:prstGeom>
          <a:solidFill>
            <a:srgbClr val="7DC9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0"/>
            <a:ext cx="8544949" cy="1360746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59" y="1600200"/>
            <a:ext cx="11498775" cy="49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054" y="245264"/>
            <a:ext cx="2642081" cy="855113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83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03" r:id="rId8"/>
    <p:sldLayoutId id="21474837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360746"/>
          </a:xfrm>
          <a:prstGeom prst="rect">
            <a:avLst/>
          </a:prstGeom>
          <a:solidFill>
            <a:srgbClr val="005E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53" y="252141"/>
            <a:ext cx="2664000" cy="84946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0"/>
            <a:ext cx="8544949" cy="1360746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59" y="1600200"/>
            <a:ext cx="11498775" cy="49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5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0"/>
            <a:ext cx="8544949" cy="1360746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59" y="1600200"/>
            <a:ext cx="11498775" cy="49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054" y="245264"/>
            <a:ext cx="2642081" cy="855113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35360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6201F7-0CDD-4091-AD65-07541FF3A6BB}" type="datetimeFigureOut">
              <a:rPr lang="en-GB" smtClean="0"/>
              <a:pPr/>
              <a:t>22/10/2023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97353"/>
            <a:ext cx="3860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365" y="6597353"/>
            <a:ext cx="28448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031986-DA44-4553-9E2D-F4561C2C60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92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0" r:id="rId3"/>
    <p:sldLayoutId id="2147483689" r:id="rId4"/>
    <p:sldLayoutId id="2147483688" r:id="rId5"/>
    <p:sldLayoutId id="2147483691" r:id="rId6"/>
    <p:sldLayoutId id="2147483692" r:id="rId7"/>
    <p:sldLayoutId id="214748370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EB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F9E770-9571-4710-83A4-C72B7A1157BD}"/>
              </a:ext>
            </a:extLst>
          </p:cNvPr>
          <p:cNvSpPr/>
          <p:nvPr/>
        </p:nvSpPr>
        <p:spPr>
          <a:xfrm>
            <a:off x="0" y="0"/>
            <a:ext cx="12192000" cy="1360488"/>
          </a:xfrm>
          <a:prstGeom prst="rect">
            <a:avLst/>
          </a:prstGeom>
          <a:solidFill>
            <a:srgbClr val="7DC9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A5ADD0FB-6155-4C05-A024-DB1FCE40D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4433" y="0"/>
            <a:ext cx="8544984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176B9242-409F-464B-A053-92DE272081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3" y="1600200"/>
            <a:ext cx="11499851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3077" name="Picture 6">
            <a:extLst>
              <a:ext uri="{FF2B5EF4-FFF2-40B4-BE49-F238E27FC236}">
                <a16:creationId xmlns:a16="http://schemas.microsoft.com/office/drawing/2014/main" id="{E2C4B076-9BAE-461E-B58D-27B93E80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684" y="244476"/>
            <a:ext cx="26416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4EC6FC3-86B7-4C22-99AD-F4ECCDDAA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3" y="6597650"/>
            <a:ext cx="2844800" cy="268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354ED6-2B1D-4014-8D15-04FB8E9B169B}" type="datetimeFigureOut">
              <a:rPr lang="en-GB"/>
              <a:pPr>
                <a:defRPr/>
              </a:pPr>
              <a:t>22/10/2023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E9CA3E-E277-4501-8BAB-97CCC6ACD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97650"/>
            <a:ext cx="3860800" cy="268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8803859-C56B-43B9-9286-D1E9271CC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9117" y="6597650"/>
            <a:ext cx="2844800" cy="2682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97898D"/>
                </a:solidFill>
              </a:defRPr>
            </a:lvl1pPr>
          </a:lstStyle>
          <a:p>
            <a:pPr>
              <a:defRPr/>
            </a:pPr>
            <a:fld id="{E3CBE2DB-C6BF-420A-BD74-CC850BC32B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972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johnpemberton@nhs.ne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0EC58-6280-239C-C25A-ED832421F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798" y="1052736"/>
            <a:ext cx="9145016" cy="2088232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005EB8"/>
                </a:solidFill>
                <a:latin typeface="Roboto"/>
                <a:ea typeface="Roboto"/>
                <a:cs typeface="Roboto"/>
              </a:rPr>
              <a:t>ISPAD 2022 Exercise Guidelines: </a:t>
            </a:r>
            <a:br>
              <a:rPr lang="en-GB" sz="4000" b="0" dirty="0">
                <a:latin typeface="Roboto" panose="02000000000000000000" pitchFamily="2" charset="0"/>
              </a:rPr>
            </a:br>
            <a:r>
              <a:rPr lang="en-GB" sz="4000" b="0" dirty="0">
                <a:latin typeface="Roboto" panose="02000000000000000000" pitchFamily="2" charset="0"/>
              </a:rPr>
              <a:t>From </a:t>
            </a:r>
            <a:r>
              <a:rPr lang="en-GB" sz="4000" b="0" dirty="0">
                <a:solidFill>
                  <a:srgbClr val="005EB8"/>
                </a:solidFill>
                <a:latin typeface="Roboto"/>
                <a:ea typeface="Roboto"/>
                <a:cs typeface="Roboto"/>
              </a:rPr>
              <a:t>Recommendations to Heuristics </a:t>
            </a:r>
            <a:br>
              <a:rPr lang="en-GB" sz="4000" dirty="0">
                <a:latin typeface="Roboto" panose="02000000000000000000" pitchFamily="2" charset="0"/>
              </a:rPr>
            </a:br>
            <a:r>
              <a:rPr lang="en-GB" sz="4000" dirty="0">
                <a:solidFill>
                  <a:srgbClr val="005EB8"/>
                </a:solidFill>
                <a:latin typeface="Roboto"/>
                <a:ea typeface="Roboto"/>
                <a:cs typeface="Roboto"/>
              </a:rPr>
              <a:t>Using Science to Create Art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B478D83-D7C9-D681-5E21-447CD9ABC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500" y="2996952"/>
            <a:ext cx="9001000" cy="1752600"/>
          </a:xfrm>
        </p:spPr>
        <p:txBody>
          <a:bodyPr>
            <a:normAutofit/>
          </a:bodyPr>
          <a:lstStyle/>
          <a:p>
            <a:pPr algn="ctr"/>
            <a:endParaRPr lang="en-GB" dirty="0"/>
          </a:p>
          <a:p>
            <a:r>
              <a:rPr lang="en-GB" sz="2000" dirty="0"/>
              <a:t>John Pemberton RD</a:t>
            </a:r>
          </a:p>
          <a:p>
            <a:r>
              <a:rPr lang="en-GB" sz="2000" dirty="0"/>
              <a:t>Birmingham Women’s and Children’s Foundation Trust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610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3677F6-3EA0-7D63-14F7-28CF4647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628801"/>
            <a:ext cx="7425488" cy="43785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5C3607-2CA9-212F-97B2-F224EE170462}"/>
              </a:ext>
            </a:extLst>
          </p:cNvPr>
          <p:cNvSpPr txBox="1">
            <a:spLocks/>
          </p:cNvSpPr>
          <p:nvPr/>
        </p:nvSpPr>
        <p:spPr>
          <a:xfrm>
            <a:off x="1631504" y="242566"/>
            <a:ext cx="7056784" cy="13607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Incremental drop every 15 minutes of fast walking post-meal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2DC5B-7BEE-84F7-B819-050A28BF6698}"/>
              </a:ext>
            </a:extLst>
          </p:cNvPr>
          <p:cNvSpPr txBox="1"/>
          <p:nvPr/>
        </p:nvSpPr>
        <p:spPr>
          <a:xfrm>
            <a:off x="6394780" y="6434038"/>
            <a:ext cx="4587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latin typeface="Berkeley-BoldItalic"/>
              </a:rPr>
              <a:t>Tansey et al., Diabetes Care </a:t>
            </a:r>
            <a:r>
              <a:rPr lang="en-GB" b="1" dirty="0">
                <a:latin typeface="Berkeley-Bold"/>
              </a:rPr>
              <a:t>29:20–25,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614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5127A6-09B8-4476-47A1-98DC13F8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381" y="1483531"/>
            <a:ext cx="8265527" cy="49397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384D459-0C5A-108C-C197-5DEC7564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5505"/>
            <a:ext cx="7272808" cy="1360746"/>
          </a:xfrm>
        </p:spPr>
        <p:txBody>
          <a:bodyPr>
            <a:noAutofit/>
          </a:bodyPr>
          <a:lstStyle/>
          <a:p>
            <a:r>
              <a:rPr lang="en-GB" sz="3000" b="1" dirty="0"/>
              <a:t>Skin in the Game: Birmingham Art</a:t>
            </a:r>
            <a:br>
              <a:rPr lang="en-GB" sz="3000" dirty="0"/>
            </a:br>
            <a:r>
              <a:rPr lang="en-GB" sz="3000" dirty="0"/>
              <a:t>10 minutes by ~2.0 mmol/L (40 mg/dL)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D5541C-8C8F-4716-83F0-C64DA4322E9B}"/>
              </a:ext>
            </a:extLst>
          </p:cNvPr>
          <p:cNvSpPr txBox="1"/>
          <p:nvPr/>
        </p:nvSpPr>
        <p:spPr>
          <a:xfrm>
            <a:off x="6600056" y="6533623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212121"/>
                </a:solidFill>
                <a:latin typeface="BlinkMacSystemFont"/>
              </a:rPr>
              <a:t>Pemberton et al., </a:t>
            </a:r>
            <a:r>
              <a:rPr lang="en-GB" dirty="0" err="1">
                <a:solidFill>
                  <a:srgbClr val="212121"/>
                </a:solidFill>
                <a:latin typeface="BlinkMacSystemFont"/>
              </a:rPr>
              <a:t>Pediatr</a:t>
            </a:r>
            <a:r>
              <a:rPr lang="en-GB" dirty="0">
                <a:solidFill>
                  <a:srgbClr val="212121"/>
                </a:solidFill>
                <a:latin typeface="BlinkMacSystemFont"/>
              </a:rPr>
              <a:t> Diabetes. 2022;23(7):1045-1056.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6E7187-47B9-F7D2-E369-17009FD89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12" y="1483530"/>
            <a:ext cx="5657462" cy="5142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FFABF-3F53-4DC8-8DD4-63BF12182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826" y="1542416"/>
            <a:ext cx="6646686" cy="42692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F38D5B-2FF8-4105-E8A8-215FA25CE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375" y="1390878"/>
            <a:ext cx="5025216" cy="47783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B95F3E-AA56-0BFE-1191-C8E58F1CF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456" y="1390878"/>
            <a:ext cx="9194423" cy="51421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2AF682-5C54-AE15-2234-3436693E8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481" y="1530154"/>
            <a:ext cx="8350439" cy="493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3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4F676-5B87-2D76-8CF4-8E0381BDA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53014"/>
            <a:ext cx="6408712" cy="1360746"/>
          </a:xfrm>
        </p:spPr>
        <p:txBody>
          <a:bodyPr>
            <a:normAutofit/>
          </a:bodyPr>
          <a:lstStyle/>
          <a:p>
            <a:r>
              <a:rPr lang="en-GB" sz="3000" dirty="0"/>
              <a:t>125 paediatrics taught GAME:  </a:t>
            </a:r>
            <a:br>
              <a:rPr lang="en-GB" sz="3000" dirty="0"/>
            </a:br>
            <a:r>
              <a:rPr lang="en-GB" sz="3000" dirty="0"/>
              <a:t>Results at 6-months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2AA64-CB04-8A2D-A92C-EE158421C94D}"/>
              </a:ext>
            </a:extLst>
          </p:cNvPr>
          <p:cNvGrpSpPr/>
          <p:nvPr/>
        </p:nvGrpSpPr>
        <p:grpSpPr>
          <a:xfrm>
            <a:off x="1690769" y="1101355"/>
            <a:ext cx="4453094" cy="5530739"/>
            <a:chOff x="105374" y="1029921"/>
            <a:chExt cx="4453094" cy="5530739"/>
          </a:xfrm>
        </p:grpSpPr>
        <p:pic>
          <p:nvPicPr>
            <p:cNvPr id="4" name="Picture 3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5576256E-5660-60A4-41E7-8E511F230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079" y="1484784"/>
              <a:ext cx="4218389" cy="507587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78B342-EEA1-B0DD-3FDC-1783E4D72CC2}"/>
                </a:ext>
              </a:extLst>
            </p:cNvPr>
            <p:cNvSpPr/>
            <p:nvPr/>
          </p:nvSpPr>
          <p:spPr>
            <a:xfrm>
              <a:off x="2426568" y="2060848"/>
              <a:ext cx="72008" cy="586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2CDCD7-2551-FDD6-19FA-88E5213425F3}"/>
                </a:ext>
              </a:extLst>
            </p:cNvPr>
            <p:cNvSpPr/>
            <p:nvPr/>
          </p:nvSpPr>
          <p:spPr>
            <a:xfrm>
              <a:off x="395536" y="2025707"/>
              <a:ext cx="72008" cy="586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749A4AF-8993-8BBD-2CD8-6B0DD65ABA4A}"/>
                </a:ext>
              </a:extLst>
            </p:cNvPr>
            <p:cNvSpPr/>
            <p:nvPr/>
          </p:nvSpPr>
          <p:spPr>
            <a:xfrm>
              <a:off x="395536" y="3846144"/>
              <a:ext cx="72008" cy="586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FD7A30-3C38-81C8-707C-A28E9CD687EF}"/>
                </a:ext>
              </a:extLst>
            </p:cNvPr>
            <p:cNvSpPr/>
            <p:nvPr/>
          </p:nvSpPr>
          <p:spPr>
            <a:xfrm>
              <a:off x="2388864" y="3775120"/>
              <a:ext cx="72008" cy="586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3BBCF92-D620-953F-9A79-4758A6767A76}"/>
                </a:ext>
              </a:extLst>
            </p:cNvPr>
            <p:cNvSpPr/>
            <p:nvPr/>
          </p:nvSpPr>
          <p:spPr>
            <a:xfrm>
              <a:off x="445045" y="5488737"/>
              <a:ext cx="72008" cy="586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51D84E9-CDF1-93D3-6CF1-84F8C8BAD207}"/>
                </a:ext>
              </a:extLst>
            </p:cNvPr>
            <p:cNvSpPr/>
            <p:nvPr/>
          </p:nvSpPr>
          <p:spPr>
            <a:xfrm>
              <a:off x="2528156" y="5429491"/>
              <a:ext cx="72008" cy="586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57197B-3AEF-57F2-5C9A-6476D7BF06C4}"/>
                </a:ext>
              </a:extLst>
            </p:cNvPr>
            <p:cNvSpPr txBox="1"/>
            <p:nvPr/>
          </p:nvSpPr>
          <p:spPr>
            <a:xfrm>
              <a:off x="2208609" y="1029921"/>
              <a:ext cx="369332" cy="193652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200" dirty="0"/>
                <a:t>TIR (3.9-10.0 mmol/L)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0D1F03-0598-544B-452A-F50F831EB931}"/>
                </a:ext>
              </a:extLst>
            </p:cNvPr>
            <p:cNvSpPr txBox="1"/>
            <p:nvPr/>
          </p:nvSpPr>
          <p:spPr>
            <a:xfrm>
              <a:off x="136152" y="1328138"/>
              <a:ext cx="369332" cy="157676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200" dirty="0"/>
                <a:t>HbA1c (mmol/L)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A029B3-74DB-0DC9-0EA9-5B46380DC06B}"/>
                </a:ext>
              </a:extLst>
            </p:cNvPr>
            <p:cNvSpPr txBox="1"/>
            <p:nvPr/>
          </p:nvSpPr>
          <p:spPr>
            <a:xfrm>
              <a:off x="109246" y="3068960"/>
              <a:ext cx="369332" cy="171427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200" dirty="0"/>
                <a:t>TAR (&gt;10.0 mmol/L)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9C201E-1E41-AAC6-FA0F-2E8FEF0B8D3F}"/>
                </a:ext>
              </a:extLst>
            </p:cNvPr>
            <p:cNvSpPr txBox="1"/>
            <p:nvPr/>
          </p:nvSpPr>
          <p:spPr>
            <a:xfrm>
              <a:off x="2176813" y="3002481"/>
              <a:ext cx="369332" cy="185569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200" dirty="0"/>
                <a:t>TAR2 (&gt;13.9 mmol/L)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0DF6C8-EE67-0E74-4A00-8DC4D8574E34}"/>
                </a:ext>
              </a:extLst>
            </p:cNvPr>
            <p:cNvSpPr txBox="1"/>
            <p:nvPr/>
          </p:nvSpPr>
          <p:spPr>
            <a:xfrm>
              <a:off x="105374" y="4760607"/>
              <a:ext cx="369332" cy="171427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200" dirty="0"/>
                <a:t>TBR (&lt;3.9 mmol/L)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F671EC-0A3F-C444-CE21-4A0A22A2E293}"/>
                </a:ext>
              </a:extLst>
            </p:cNvPr>
            <p:cNvSpPr txBox="1"/>
            <p:nvPr/>
          </p:nvSpPr>
          <p:spPr>
            <a:xfrm>
              <a:off x="2249218" y="4733905"/>
              <a:ext cx="369332" cy="171427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200" dirty="0"/>
                <a:t>TBR2 (&lt;3.0mmol/L)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7A109F2-66B2-8ABE-5D9A-A4C6C0710E37}"/>
              </a:ext>
            </a:extLst>
          </p:cNvPr>
          <p:cNvSpPr/>
          <p:nvPr/>
        </p:nvSpPr>
        <p:spPr>
          <a:xfrm>
            <a:off x="1775521" y="1486477"/>
            <a:ext cx="4469369" cy="3515591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4173BE-A4BF-1C93-997F-C5DA623455D8}"/>
              </a:ext>
            </a:extLst>
          </p:cNvPr>
          <p:cNvSpPr/>
          <p:nvPr/>
        </p:nvSpPr>
        <p:spPr>
          <a:xfrm>
            <a:off x="1721547" y="5052628"/>
            <a:ext cx="4469369" cy="1576480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59A60C-2715-43EA-8B75-C8F51CA36254}"/>
              </a:ext>
            </a:extLst>
          </p:cNvPr>
          <p:cNvSpPr txBox="1"/>
          <p:nvPr/>
        </p:nvSpPr>
        <p:spPr>
          <a:xfrm>
            <a:off x="7536160" y="6371036"/>
            <a:ext cx="7446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212121"/>
                </a:solidFill>
                <a:latin typeface="BlinkMacSystemFont"/>
              </a:rPr>
              <a:t>Pemberton et al.,  </a:t>
            </a:r>
            <a:r>
              <a:rPr lang="en-GB" sz="1400" dirty="0" err="1">
                <a:solidFill>
                  <a:srgbClr val="212121"/>
                </a:solidFill>
                <a:latin typeface="BlinkMacSystemFont"/>
              </a:rPr>
              <a:t>Pediatr</a:t>
            </a:r>
            <a:r>
              <a:rPr lang="en-GB" sz="1400" dirty="0">
                <a:solidFill>
                  <a:srgbClr val="212121"/>
                </a:solidFill>
                <a:latin typeface="BlinkMacSystemFont"/>
              </a:rPr>
              <a:t> Diabetes. 2023 Article ID 2519368</a:t>
            </a:r>
          </a:p>
          <a:p>
            <a:pPr lvl="0">
              <a:defRPr/>
            </a:pPr>
            <a:r>
              <a:rPr lang="en-GB" sz="1400" dirty="0">
                <a:solidFill>
                  <a:srgbClr val="212121"/>
                </a:solidFill>
                <a:latin typeface="BlinkMacSystemFont"/>
              </a:rPr>
              <a:t>https://doi.org/10.1155/2023/2519368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525C4-85F5-4955-AAB6-BC3EE860BC01}"/>
              </a:ext>
            </a:extLst>
          </p:cNvPr>
          <p:cNvSpPr txBox="1"/>
          <p:nvPr/>
        </p:nvSpPr>
        <p:spPr>
          <a:xfrm>
            <a:off x="6422228" y="1417013"/>
            <a:ext cx="42826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14.0 mmol/L between meals, how many minutes of moderate intensity activity to lower glucose, usually?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(30%)  = 0 mins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Mild (34%) = 5-10 mins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Moderate (36%) = &gt;10 mins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difference in HbA1c at baseline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FD28B8-433A-4133-849E-0D805F5E68F4}"/>
              </a:ext>
            </a:extLst>
          </p:cNvPr>
          <p:cNvSpPr txBox="1"/>
          <p:nvPr/>
        </p:nvSpPr>
        <p:spPr>
          <a:xfrm>
            <a:off x="6496442" y="4805339"/>
            <a:ext cx="5432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Self-report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Intensity not verified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Association not causation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Socioeconomically biased (moderate group)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1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7172-D45D-4798-9BE6-E643D5A6E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74" y="1916832"/>
            <a:ext cx="8207172" cy="58433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 algn="ctr">
              <a:lnSpc>
                <a:spcPct val="150000"/>
              </a:lnSpc>
              <a:buNone/>
            </a:pPr>
            <a:r>
              <a:rPr lang="en-GB" sz="4000" dirty="0"/>
              <a:t>Movement = Time in Range</a:t>
            </a:r>
          </a:p>
          <a:p>
            <a:pPr marL="457200" lvl="1" indent="0" algn="ctr">
              <a:lnSpc>
                <a:spcPct val="150000"/>
              </a:lnSpc>
              <a:buNone/>
            </a:pPr>
            <a:endParaRPr lang="en-GB" sz="4000" b="1" dirty="0"/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GB" sz="4000" b="1" dirty="0"/>
              <a:t>Exercise = Hypoglycaemia</a:t>
            </a:r>
            <a:endParaRPr lang="en-GB" sz="2400" b="1" dirty="0"/>
          </a:p>
        </p:txBody>
      </p:sp>
      <p:pic>
        <p:nvPicPr>
          <p:cNvPr id="4" name="Picture 2" descr="Resource - Create Art">
            <a:extLst>
              <a:ext uri="{FF2B5EF4-FFF2-40B4-BE49-F238E27FC236}">
                <a16:creationId xmlns:a16="http://schemas.microsoft.com/office/drawing/2014/main" id="{4B38391A-142A-EA27-4730-D740D5BE9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812" y="4026672"/>
            <a:ext cx="3564441" cy="29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37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E96D9-303C-4EFA-8692-B792EDAFE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T1DEXI:</a:t>
            </a:r>
            <a:br>
              <a:rPr lang="en-GB" sz="3000" dirty="0"/>
            </a:br>
            <a:r>
              <a:rPr lang="en-GB" sz="3000" dirty="0"/>
              <a:t>Exercise hypoglycaemia risk factors</a:t>
            </a:r>
            <a:endParaRPr lang="en-GB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3E4279-6590-D5D9-65D6-A87DA6B72E3F}"/>
              </a:ext>
            </a:extLst>
          </p:cNvPr>
          <p:cNvSpPr txBox="1"/>
          <p:nvPr/>
        </p:nvSpPr>
        <p:spPr>
          <a:xfrm>
            <a:off x="4871864" y="6569234"/>
            <a:ext cx="101852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200" dirty="0" err="1">
                <a:latin typeface="+mj-lt"/>
              </a:rPr>
              <a:t>Bergford</a:t>
            </a:r>
            <a:r>
              <a:rPr lang="en-GB" sz="1200" dirty="0">
                <a:latin typeface="+mj-lt"/>
              </a:rPr>
              <a:t> et al., </a:t>
            </a:r>
            <a:r>
              <a:rPr lang="en-GB" sz="1200" dirty="0">
                <a:solidFill>
                  <a:srgbClr val="212121"/>
                </a:solidFill>
                <a:latin typeface="+mj-lt"/>
              </a:rPr>
              <a:t>Diabetes </a:t>
            </a:r>
            <a:r>
              <a:rPr lang="en-GB" sz="1200" dirty="0" err="1">
                <a:solidFill>
                  <a:srgbClr val="212121"/>
                </a:solidFill>
                <a:latin typeface="+mj-lt"/>
              </a:rPr>
              <a:t>Technol</a:t>
            </a:r>
            <a:r>
              <a:rPr lang="en-GB" sz="1200" dirty="0">
                <a:solidFill>
                  <a:srgbClr val="212121"/>
                </a:solidFill>
                <a:latin typeface="+mj-lt"/>
              </a:rPr>
              <a:t> </a:t>
            </a:r>
            <a:r>
              <a:rPr lang="en-GB" sz="1200" dirty="0" err="1">
                <a:solidFill>
                  <a:srgbClr val="212121"/>
                </a:solidFill>
                <a:latin typeface="+mj-lt"/>
              </a:rPr>
              <a:t>Ther</a:t>
            </a:r>
            <a:r>
              <a:rPr lang="en-GB" sz="1200" dirty="0">
                <a:latin typeface="+mj-lt"/>
              </a:rPr>
              <a:t>, 2023; 25(9), DOI: 10.1089/dia.2023.0140</a:t>
            </a:r>
            <a:endParaRPr lang="en-GB" sz="1200" dirty="0">
              <a:solidFill>
                <a:srgbClr val="231F2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367F80-0456-493D-84B2-03C69DE1F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365549"/>
            <a:ext cx="5760640" cy="51438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9C68FF-E6B0-AC5A-876B-093925BF5FBC}"/>
              </a:ext>
            </a:extLst>
          </p:cNvPr>
          <p:cNvSpPr/>
          <p:nvPr/>
        </p:nvSpPr>
        <p:spPr>
          <a:xfrm>
            <a:off x="2927648" y="1420587"/>
            <a:ext cx="5544616" cy="2440461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2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E96D9-303C-4EFA-8692-B792EDAFE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T1DEXI:</a:t>
            </a:r>
            <a:br>
              <a:rPr lang="en-GB" sz="3000" dirty="0"/>
            </a:br>
            <a:r>
              <a:rPr lang="en-GB" sz="3000" dirty="0"/>
              <a:t>1. Pre-exercise glucose level</a:t>
            </a:r>
            <a:br>
              <a:rPr lang="en-GB" sz="3000" dirty="0"/>
            </a:br>
            <a:r>
              <a:rPr lang="en-GB" sz="3000" dirty="0"/>
              <a:t>2. Rate of change</a:t>
            </a:r>
            <a:endParaRPr lang="en-GB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0A89A-CF40-410B-A7FC-251A97E0E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1360746"/>
            <a:ext cx="6408712" cy="5056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ACC603-4A1D-3187-0C89-894F374D8A95}"/>
              </a:ext>
            </a:extLst>
          </p:cNvPr>
          <p:cNvSpPr txBox="1"/>
          <p:nvPr/>
        </p:nvSpPr>
        <p:spPr>
          <a:xfrm>
            <a:off x="4871864" y="6569234"/>
            <a:ext cx="101852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200" dirty="0" err="1">
                <a:latin typeface="+mj-lt"/>
              </a:rPr>
              <a:t>Bergford</a:t>
            </a:r>
            <a:r>
              <a:rPr lang="en-GB" sz="1200" dirty="0">
                <a:latin typeface="+mj-lt"/>
              </a:rPr>
              <a:t> et al., </a:t>
            </a:r>
            <a:r>
              <a:rPr lang="en-GB" sz="1200" dirty="0">
                <a:solidFill>
                  <a:srgbClr val="212121"/>
                </a:solidFill>
                <a:latin typeface="+mj-lt"/>
              </a:rPr>
              <a:t>Diabetes </a:t>
            </a:r>
            <a:r>
              <a:rPr lang="en-GB" sz="1200" dirty="0" err="1">
                <a:solidFill>
                  <a:srgbClr val="212121"/>
                </a:solidFill>
                <a:latin typeface="+mj-lt"/>
              </a:rPr>
              <a:t>Technol</a:t>
            </a:r>
            <a:r>
              <a:rPr lang="en-GB" sz="1200" dirty="0">
                <a:solidFill>
                  <a:srgbClr val="212121"/>
                </a:solidFill>
                <a:latin typeface="+mj-lt"/>
              </a:rPr>
              <a:t> </a:t>
            </a:r>
            <a:r>
              <a:rPr lang="en-GB" sz="1200" dirty="0" err="1">
                <a:solidFill>
                  <a:srgbClr val="212121"/>
                </a:solidFill>
                <a:latin typeface="+mj-lt"/>
              </a:rPr>
              <a:t>Ther</a:t>
            </a:r>
            <a:r>
              <a:rPr lang="en-GB" sz="1200" dirty="0">
                <a:latin typeface="+mj-lt"/>
              </a:rPr>
              <a:t>, 2023; 25(9), DOI: 10.1089/dia.2023.0140</a:t>
            </a:r>
            <a:endParaRPr lang="en-GB" sz="1200" dirty="0">
              <a:solidFill>
                <a:srgbClr val="231F2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144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5A03-9CE3-4C50-833D-A86D4D6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6408712" cy="1360746"/>
          </a:xfrm>
        </p:spPr>
        <p:txBody>
          <a:bodyPr>
            <a:normAutofit/>
          </a:bodyPr>
          <a:lstStyle/>
          <a:p>
            <a:r>
              <a:rPr lang="en-GB" sz="3000"/>
              <a:t>Self Monitoring Blood Glucose</a:t>
            </a:r>
            <a:r>
              <a:rPr lang="en-GB" sz="3000" dirty="0"/>
              <a:t>: Carbohydrates during exercise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DCC4C1-E013-4E01-81DD-F3FFD7751FD9}"/>
              </a:ext>
            </a:extLst>
          </p:cNvPr>
          <p:cNvGrpSpPr/>
          <p:nvPr/>
        </p:nvGrpSpPr>
        <p:grpSpPr>
          <a:xfrm>
            <a:off x="839416" y="1772816"/>
            <a:ext cx="10513168" cy="3888432"/>
            <a:chOff x="35976" y="1503146"/>
            <a:chExt cx="9108024" cy="30779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2F6ED8-73CC-4FAE-8C18-94525D379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52" y="2657474"/>
              <a:ext cx="9072048" cy="192365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3A2C3D-6C3E-4F6B-9027-5C5E0481D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76" y="1503146"/>
              <a:ext cx="9072048" cy="1011928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D56403C-E04E-641D-77BC-3909836F4ACE}"/>
              </a:ext>
            </a:extLst>
          </p:cNvPr>
          <p:cNvSpPr/>
          <p:nvPr/>
        </p:nvSpPr>
        <p:spPr>
          <a:xfrm>
            <a:off x="5375921" y="6405056"/>
            <a:ext cx="5939446" cy="452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70000"/>
              </a:lnSpc>
              <a:spcBef>
                <a:spcPts val="300"/>
              </a:spcBef>
              <a:defRPr/>
            </a:pPr>
            <a:r>
              <a:rPr lang="pt-BR" sz="1600" i="1" dirty="0">
                <a:solidFill>
                  <a:srgbClr val="231F20"/>
                </a:solidFill>
                <a:latin typeface="Arial"/>
              </a:rPr>
              <a:t>Adolfsson et al., Pediatr Diabetes. 2022; </a:t>
            </a:r>
            <a:r>
              <a:rPr lang="pt-BR" sz="1600" dirty="0">
                <a:solidFill>
                  <a:srgbClr val="231F20"/>
                </a:solidFill>
                <a:latin typeface="Arial"/>
              </a:rPr>
              <a:t>23(8):1341-1372.</a:t>
            </a:r>
            <a:endParaRPr lang="en-GB" altLang="en-US" sz="1600" b="1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23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5A03-9CE3-4C50-833D-A86D4D6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6408712" cy="1360746"/>
          </a:xfrm>
        </p:spPr>
        <p:txBody>
          <a:bodyPr>
            <a:normAutofit/>
          </a:bodyPr>
          <a:lstStyle/>
          <a:p>
            <a:r>
              <a:rPr lang="en-GB" sz="3000" b="1" dirty="0"/>
              <a:t>Skin in the Game: Birmingham Art</a:t>
            </a:r>
            <a:br>
              <a:rPr lang="en-GB" sz="3000" dirty="0"/>
            </a:br>
            <a:r>
              <a:rPr lang="en-GB" sz="3000" dirty="0"/>
              <a:t>BG: Carbohydrates during exercise</a:t>
            </a:r>
          </a:p>
        </p:txBody>
      </p:sp>
      <p:pic>
        <p:nvPicPr>
          <p:cNvPr id="13" name="SMBG Calc">
            <a:hlinkClick r:id="" action="ppaction://media"/>
            <a:extLst>
              <a:ext uri="{FF2B5EF4-FFF2-40B4-BE49-F238E27FC236}">
                <a16:creationId xmlns:a16="http://schemas.microsoft.com/office/drawing/2014/main" id="{0CBC3B71-6298-8D18-E8FF-C72995B41E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1544" y="2060849"/>
            <a:ext cx="7920880" cy="39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5A03-9CE3-4C50-833D-A86D4D6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6660232" cy="1360746"/>
          </a:xfrm>
        </p:spPr>
        <p:txBody>
          <a:bodyPr>
            <a:normAutofit/>
          </a:bodyPr>
          <a:lstStyle/>
          <a:p>
            <a:r>
              <a:rPr lang="en-GB" sz="3000" dirty="0"/>
              <a:t>CGM: Carbohydrates during exercise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9CDC8-1CA0-BA6F-70F1-5138C793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412776"/>
            <a:ext cx="7056784" cy="51096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4899D6-7512-4C24-A776-C359EA938B6D}"/>
              </a:ext>
            </a:extLst>
          </p:cNvPr>
          <p:cNvSpPr txBox="1"/>
          <p:nvPr/>
        </p:nvSpPr>
        <p:spPr>
          <a:xfrm>
            <a:off x="119336" y="1971338"/>
            <a:ext cx="22640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T1DEXI at home exercise study: </a:t>
            </a:r>
          </a:p>
          <a:p>
            <a:r>
              <a:rPr lang="en-GB" i="1" dirty="0"/>
              <a:t>Pre-exercise glucose level </a:t>
            </a:r>
            <a:r>
              <a:rPr lang="en-GB" dirty="0"/>
              <a:t>and </a:t>
            </a:r>
            <a:r>
              <a:rPr lang="en-GB" i="1" dirty="0"/>
              <a:t>rate of change </a:t>
            </a:r>
            <a:r>
              <a:rPr lang="en-GB" dirty="0"/>
              <a:t>are the two strongest predictors of hypoglycaemia</a:t>
            </a:r>
          </a:p>
          <a:p>
            <a:r>
              <a:rPr lang="en-GB" sz="1200" dirty="0"/>
              <a:t>DOI: 10.1089/dia.2023.0140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9B3285-9E33-2049-AD60-6FA7D1263389}"/>
              </a:ext>
            </a:extLst>
          </p:cNvPr>
          <p:cNvSpPr/>
          <p:nvPr/>
        </p:nvSpPr>
        <p:spPr>
          <a:xfrm>
            <a:off x="5375921" y="6405056"/>
            <a:ext cx="5939446" cy="452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70000"/>
              </a:lnSpc>
              <a:spcBef>
                <a:spcPts val="300"/>
              </a:spcBef>
              <a:defRPr/>
            </a:pPr>
            <a:r>
              <a:rPr lang="pt-BR" sz="1600" i="1" dirty="0">
                <a:solidFill>
                  <a:srgbClr val="231F20"/>
                </a:solidFill>
                <a:latin typeface="Arial"/>
              </a:rPr>
              <a:t>Adolfsson et al., Pediatr Diabetes. 2022; </a:t>
            </a:r>
            <a:r>
              <a:rPr lang="pt-BR" sz="1600" dirty="0">
                <a:solidFill>
                  <a:srgbClr val="231F20"/>
                </a:solidFill>
                <a:latin typeface="Arial"/>
              </a:rPr>
              <a:t>23(8):1341-1372.</a:t>
            </a:r>
            <a:endParaRPr lang="en-GB" altLang="en-US" sz="1600" b="1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759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5A03-9CE3-4C50-833D-A86D4D6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243408"/>
            <a:ext cx="6660232" cy="1360746"/>
          </a:xfrm>
        </p:spPr>
        <p:txBody>
          <a:bodyPr>
            <a:normAutofit/>
          </a:bodyPr>
          <a:lstStyle/>
          <a:p>
            <a:br>
              <a:rPr lang="en-GB" sz="3000" dirty="0"/>
            </a:br>
            <a:r>
              <a:rPr lang="en-GB" sz="3000" b="1" dirty="0"/>
              <a:t>Skin in the Game: Birmingham Art</a:t>
            </a:r>
            <a:br>
              <a:rPr lang="en-GB" sz="3000" dirty="0"/>
            </a:br>
            <a:r>
              <a:rPr lang="en-GB" sz="3000" dirty="0"/>
              <a:t>CGM: Carbohydrates during exercise</a:t>
            </a:r>
          </a:p>
        </p:txBody>
      </p:sp>
      <p:pic>
        <p:nvPicPr>
          <p:cNvPr id="13" name="Carb Calculator">
            <a:hlinkClick r:id="" action="ppaction://media"/>
            <a:extLst>
              <a:ext uri="{FF2B5EF4-FFF2-40B4-BE49-F238E27FC236}">
                <a16:creationId xmlns:a16="http://schemas.microsoft.com/office/drawing/2014/main" id="{380449A9-14A5-A54E-AF8E-D8819F7365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68" y="1412776"/>
            <a:ext cx="3866669" cy="5158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2275A6-1D52-2AB2-F9E0-4BB46B7C852A}"/>
              </a:ext>
            </a:extLst>
          </p:cNvPr>
          <p:cNvSpPr txBox="1"/>
          <p:nvPr/>
        </p:nvSpPr>
        <p:spPr>
          <a:xfrm>
            <a:off x="8989029" y="4733157"/>
            <a:ext cx="21614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Prof Othmar Moser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GLAICE©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EE090-68FB-4BC9-B637-FB44EB7D8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665" y="2276627"/>
            <a:ext cx="3439399" cy="1944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8381B-0DBE-4F41-9F81-ED606CDCF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2206" y="1870519"/>
            <a:ext cx="2605922" cy="4700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403D2B-5CA1-077B-8138-D1430B1A6033}"/>
              </a:ext>
            </a:extLst>
          </p:cNvPr>
          <p:cNvSpPr txBox="1"/>
          <p:nvPr/>
        </p:nvSpPr>
        <p:spPr>
          <a:xfrm>
            <a:off x="8318664" y="5934670"/>
            <a:ext cx="36819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“</a:t>
            </a:r>
            <a:r>
              <a:rPr lang="en-GB" b="1" i="1" dirty="0"/>
              <a:t>Those who teach should do</a:t>
            </a:r>
            <a:r>
              <a:rPr lang="en-GB" i="1" dirty="0"/>
              <a:t>” Nassim Nicolas Taleb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751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928BE-4890-428C-9C31-053410E2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7172-D45D-4798-9BE6-E643D5A6E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1484784"/>
            <a:ext cx="8928992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Advisory Board for ROCHE Diabetes</a:t>
            </a:r>
          </a:p>
          <a:p>
            <a:endParaRPr lang="en-GB" sz="2400" dirty="0"/>
          </a:p>
          <a:p>
            <a:r>
              <a:rPr lang="en-GB" sz="2400" dirty="0"/>
              <a:t>Speaker fees from Dexcom</a:t>
            </a:r>
          </a:p>
          <a:p>
            <a:endParaRPr lang="en-GB" sz="2400" b="1" dirty="0"/>
          </a:p>
          <a:p>
            <a:r>
              <a:rPr lang="en-GB" sz="2400" b="1" dirty="0"/>
              <a:t>Co-author of the ISPAD 2022 Exercise Guidelines</a:t>
            </a:r>
          </a:p>
          <a:p>
            <a:pPr lvl="1">
              <a:lnSpc>
                <a:spcPct val="150000"/>
              </a:lnSpc>
            </a:pPr>
            <a:endParaRPr lang="en-GB" sz="2400" b="1" dirty="0"/>
          </a:p>
          <a:p>
            <a:pPr lvl="1">
              <a:lnSpc>
                <a:spcPct val="150000"/>
              </a:lnSpc>
            </a:pP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572702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90D099C-5408-4223-3F27-6A48EB6DAF30}"/>
              </a:ext>
            </a:extLst>
          </p:cNvPr>
          <p:cNvSpPr txBox="1"/>
          <p:nvPr/>
        </p:nvSpPr>
        <p:spPr>
          <a:xfrm>
            <a:off x="1919380" y="2033716"/>
            <a:ext cx="3914990" cy="3323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500" b="1" dirty="0">
                <a:solidFill>
                  <a:srgbClr val="000000"/>
                </a:solidFill>
                <a:latin typeface="AdvTTeb5f0e55.I"/>
              </a:rPr>
              <a:t>Fluid options</a:t>
            </a:r>
            <a:r>
              <a:rPr lang="en-GB" sz="1500" b="1" dirty="0">
                <a:solidFill>
                  <a:srgbClr val="000000"/>
                </a:solidFill>
                <a:latin typeface="AdvTTa9c1b374"/>
              </a:rPr>
              <a:t>:</a:t>
            </a:r>
          </a:p>
          <a:p>
            <a:pPr defTabSz="685800">
              <a:defRPr/>
            </a:pPr>
            <a:r>
              <a:rPr lang="en-GB" sz="1500" dirty="0">
                <a:solidFill>
                  <a:srgbClr val="000000"/>
                </a:solidFill>
                <a:latin typeface="AdvTTeb5f0e55.I"/>
              </a:rPr>
              <a:t>Glucose based (most effective) options</a:t>
            </a:r>
            <a:r>
              <a:rPr lang="en-GB" sz="1500" dirty="0">
                <a:solidFill>
                  <a:srgbClr val="000000"/>
                </a:solidFill>
                <a:latin typeface="AdvTTa9c1b374"/>
              </a:rPr>
              <a:t>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dvTTa9c1b374"/>
              </a:rPr>
              <a:t>Isotonic sports drinks 6%</a:t>
            </a:r>
            <a:r>
              <a:rPr lang="en-GB" sz="1500" dirty="0">
                <a:solidFill>
                  <a:srgbClr val="000000"/>
                </a:solidFill>
                <a:latin typeface="AdvTTa9c1b374+20"/>
              </a:rPr>
              <a:t>–</a:t>
            </a:r>
            <a:r>
              <a:rPr lang="en-GB" sz="1500" dirty="0">
                <a:solidFill>
                  <a:srgbClr val="000000"/>
                </a:solidFill>
                <a:latin typeface="AdvTTa9c1b374"/>
              </a:rPr>
              <a:t>8%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dvTTa9c1b374"/>
              </a:rPr>
              <a:t>(6</a:t>
            </a:r>
            <a:r>
              <a:rPr lang="en-GB" sz="1500" dirty="0">
                <a:solidFill>
                  <a:srgbClr val="000000"/>
                </a:solidFill>
                <a:latin typeface="AdvTTa9c1b374+20"/>
              </a:rPr>
              <a:t>–</a:t>
            </a:r>
            <a:r>
              <a:rPr lang="en-GB" sz="1500" dirty="0">
                <a:solidFill>
                  <a:srgbClr val="000000"/>
                </a:solidFill>
                <a:latin typeface="AdvTTa9c1b374"/>
              </a:rPr>
              <a:t>8 g/100 ml)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dvTTa9c1b374"/>
              </a:rPr>
              <a:t>Glucose energy drinks 8%</a:t>
            </a:r>
            <a:r>
              <a:rPr lang="en-GB" sz="1500" dirty="0">
                <a:solidFill>
                  <a:srgbClr val="000000"/>
                </a:solidFill>
                <a:latin typeface="AdvTTa9c1b374+20"/>
              </a:rPr>
              <a:t>–</a:t>
            </a:r>
            <a:r>
              <a:rPr lang="en-GB" sz="1500" dirty="0">
                <a:solidFill>
                  <a:srgbClr val="000000"/>
                </a:solidFill>
                <a:latin typeface="AdvTTa9c1b374"/>
              </a:rPr>
              <a:t>10%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dvTTa9c1b374"/>
              </a:rPr>
              <a:t>(8</a:t>
            </a:r>
            <a:r>
              <a:rPr lang="en-GB" sz="1500" dirty="0">
                <a:solidFill>
                  <a:srgbClr val="000000"/>
                </a:solidFill>
                <a:latin typeface="AdvTTa9c1b374+20"/>
              </a:rPr>
              <a:t>–</a:t>
            </a:r>
            <a:r>
              <a:rPr lang="en-GB" sz="1500" dirty="0">
                <a:solidFill>
                  <a:srgbClr val="000000"/>
                </a:solidFill>
                <a:latin typeface="AdvTTa9c1b374"/>
              </a:rPr>
              <a:t>10 g/100 ml)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dvTTa9c1b374"/>
              </a:rPr>
              <a:t>Glucose shots 25%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dvTTa9c1b374"/>
              </a:rPr>
              <a:t>(25 g/100 ml)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dvTTa9c1b374"/>
              </a:rPr>
              <a:t>Glucose sports gels 60%</a:t>
            </a:r>
            <a:r>
              <a:rPr lang="en-GB" sz="1500" dirty="0">
                <a:solidFill>
                  <a:srgbClr val="000000"/>
                </a:solidFill>
                <a:latin typeface="AdvTTa9c1b374+20"/>
              </a:rPr>
              <a:t>–</a:t>
            </a:r>
            <a:r>
              <a:rPr lang="en-GB" sz="1500" dirty="0">
                <a:solidFill>
                  <a:srgbClr val="000000"/>
                </a:solidFill>
                <a:latin typeface="AdvTTa9c1b374"/>
              </a:rPr>
              <a:t>70%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dvTTa9c1b374"/>
              </a:rPr>
              <a:t>(60</a:t>
            </a:r>
            <a:r>
              <a:rPr lang="en-GB" sz="1500" dirty="0">
                <a:solidFill>
                  <a:srgbClr val="000000"/>
                </a:solidFill>
                <a:latin typeface="AdvTTa9c1b374+20"/>
              </a:rPr>
              <a:t>–</a:t>
            </a:r>
            <a:r>
              <a:rPr lang="en-GB" sz="1500" dirty="0">
                <a:solidFill>
                  <a:srgbClr val="000000"/>
                </a:solidFill>
                <a:latin typeface="AdvTTa9c1b374"/>
              </a:rPr>
              <a:t>70 g/100 ml)</a:t>
            </a:r>
          </a:p>
          <a:p>
            <a:pPr defTabSz="685800">
              <a:defRPr/>
            </a:pPr>
            <a:endParaRPr lang="en-GB" sz="1500" dirty="0">
              <a:solidFill>
                <a:srgbClr val="000000"/>
              </a:solidFill>
              <a:latin typeface="AdvTTeb5f0e55.I"/>
            </a:endParaRPr>
          </a:p>
          <a:p>
            <a:pPr defTabSz="685800">
              <a:defRPr/>
            </a:pPr>
            <a:r>
              <a:rPr lang="en-GB" sz="1500" dirty="0">
                <a:solidFill>
                  <a:srgbClr val="000000"/>
                </a:solidFill>
                <a:latin typeface="AdvTTeb5f0e55.I"/>
              </a:rPr>
              <a:t>Sucrose (glucose/fructose) options</a:t>
            </a:r>
            <a:r>
              <a:rPr lang="en-GB" sz="1500" dirty="0">
                <a:solidFill>
                  <a:srgbClr val="000000"/>
                </a:solidFill>
                <a:latin typeface="AdvTTa9c1b374"/>
              </a:rPr>
              <a:t>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fr-FR" sz="1500" dirty="0">
                <a:solidFill>
                  <a:srgbClr val="000000"/>
                </a:solidFill>
                <a:latin typeface="AdvTTa9c1b374"/>
              </a:rPr>
              <a:t>Fruit </a:t>
            </a:r>
            <a:r>
              <a:rPr lang="fr-FR" sz="1500" dirty="0" err="1">
                <a:solidFill>
                  <a:srgbClr val="000000"/>
                </a:solidFill>
                <a:latin typeface="AdvTTa9c1b374"/>
              </a:rPr>
              <a:t>juice</a:t>
            </a:r>
            <a:r>
              <a:rPr lang="fr-FR" sz="1500" dirty="0">
                <a:solidFill>
                  <a:srgbClr val="000000"/>
                </a:solidFill>
                <a:latin typeface="AdvTTa9c1b374"/>
              </a:rPr>
              <a:t> 11% (11 g/100 ml)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dvTTa9c1b374"/>
              </a:rPr>
              <a:t>Sweetened drinks 8%</a:t>
            </a:r>
            <a:r>
              <a:rPr lang="en-GB" sz="1500" dirty="0">
                <a:solidFill>
                  <a:srgbClr val="000000"/>
                </a:solidFill>
                <a:latin typeface="AdvTTa9c1b374+20"/>
              </a:rPr>
              <a:t>–</a:t>
            </a:r>
            <a:r>
              <a:rPr lang="en-GB" sz="1500" dirty="0">
                <a:solidFill>
                  <a:srgbClr val="000000"/>
                </a:solidFill>
                <a:latin typeface="AdvTTa9c1b374"/>
              </a:rPr>
              <a:t>10% (8</a:t>
            </a:r>
            <a:r>
              <a:rPr lang="en-GB" sz="1500" dirty="0">
                <a:solidFill>
                  <a:srgbClr val="000000"/>
                </a:solidFill>
                <a:latin typeface="AdvTTa9c1b374+20"/>
              </a:rPr>
              <a:t>–</a:t>
            </a:r>
            <a:r>
              <a:rPr lang="en-GB" sz="1500" dirty="0">
                <a:solidFill>
                  <a:srgbClr val="000000"/>
                </a:solidFill>
                <a:latin typeface="AdvTTa9c1b374"/>
              </a:rPr>
              <a:t>10 g/100 ml)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C3DDF-C019-A8FD-69ED-40DCD1C76985}"/>
              </a:ext>
            </a:extLst>
          </p:cNvPr>
          <p:cNvSpPr txBox="1"/>
          <p:nvPr/>
        </p:nvSpPr>
        <p:spPr>
          <a:xfrm>
            <a:off x="6179337" y="2020450"/>
            <a:ext cx="4277447" cy="15465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350" b="1" dirty="0">
                <a:solidFill>
                  <a:srgbClr val="000000"/>
                </a:solidFill>
                <a:latin typeface="AdvTTeb5f0e55.I"/>
              </a:rPr>
              <a:t>Solid options</a:t>
            </a:r>
            <a:endParaRPr lang="en-GB" sz="1350" b="1" dirty="0">
              <a:solidFill>
                <a:srgbClr val="000000"/>
              </a:solidFill>
              <a:latin typeface="AdvTTa9c1b37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000000"/>
                </a:solidFill>
                <a:latin typeface="AdvTTeb5f0e55.I"/>
              </a:rPr>
              <a:t>Glucose based (most effective) options</a:t>
            </a:r>
            <a:r>
              <a:rPr lang="en-GB" sz="1350" dirty="0">
                <a:solidFill>
                  <a:srgbClr val="000000"/>
                </a:solidFill>
                <a:latin typeface="AdvTTa9c1b374"/>
              </a:rPr>
              <a:t>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000000"/>
                </a:solidFill>
                <a:latin typeface="AdvTTa9c1b374"/>
              </a:rPr>
              <a:t>Dextrose tablets (3 g each)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000000"/>
                </a:solidFill>
                <a:latin typeface="AdvTTa9c1b374"/>
              </a:rPr>
              <a:t>Glucose tablets (4 g each)</a:t>
            </a:r>
          </a:p>
          <a:p>
            <a:pPr defTabSz="685800">
              <a:defRPr/>
            </a:pPr>
            <a:endParaRPr lang="en-GB" sz="1350" dirty="0">
              <a:solidFill>
                <a:srgbClr val="000000"/>
              </a:solidFill>
              <a:latin typeface="AdvTTa9c1b374"/>
            </a:endParaRPr>
          </a:p>
          <a:p>
            <a:pPr defTabSz="685800">
              <a:defRPr/>
            </a:pPr>
            <a:r>
              <a:rPr lang="en-GB" sz="1350" dirty="0">
                <a:solidFill>
                  <a:srgbClr val="000000"/>
                </a:solidFill>
                <a:latin typeface="AdvTTeb5f0e55.I"/>
              </a:rPr>
              <a:t>Sucrose (glucose/fructose) options</a:t>
            </a:r>
            <a:r>
              <a:rPr lang="en-GB" sz="1350" dirty="0">
                <a:solidFill>
                  <a:srgbClr val="000000"/>
                </a:solidFill>
                <a:latin typeface="AdvTTa9c1b374"/>
              </a:rPr>
              <a:t>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000000"/>
                </a:solidFill>
                <a:latin typeface="AdvTTa9c1b374"/>
              </a:rPr>
              <a:t>Candy/sweets 75%</a:t>
            </a:r>
            <a:r>
              <a:rPr lang="en-GB" sz="1350" dirty="0">
                <a:solidFill>
                  <a:srgbClr val="000000"/>
                </a:solidFill>
                <a:latin typeface="AdvTTa9c1b374+20"/>
              </a:rPr>
              <a:t>–</a:t>
            </a:r>
            <a:r>
              <a:rPr lang="en-GB" sz="1350" dirty="0">
                <a:solidFill>
                  <a:srgbClr val="000000"/>
                </a:solidFill>
                <a:latin typeface="AdvTTa9c1b374"/>
              </a:rPr>
              <a:t>90% (75</a:t>
            </a:r>
            <a:r>
              <a:rPr lang="en-GB" sz="1350" dirty="0">
                <a:solidFill>
                  <a:srgbClr val="000000"/>
                </a:solidFill>
                <a:latin typeface="AdvTTa9c1b374+20"/>
              </a:rPr>
              <a:t>–</a:t>
            </a:r>
            <a:r>
              <a:rPr lang="en-GB" sz="1350" dirty="0">
                <a:solidFill>
                  <a:srgbClr val="000000"/>
                </a:solidFill>
                <a:latin typeface="AdvTTa9c1b374"/>
              </a:rPr>
              <a:t>90 g/100 g)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6D2ADF-AEBA-4A90-EA43-E6CDAF5FE0C6}"/>
              </a:ext>
            </a:extLst>
          </p:cNvPr>
          <p:cNvSpPr txBox="1"/>
          <p:nvPr/>
        </p:nvSpPr>
        <p:spPr>
          <a:xfrm>
            <a:off x="6199028" y="3695709"/>
            <a:ext cx="4277447" cy="2169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350" b="1" dirty="0">
                <a:solidFill>
                  <a:srgbClr val="000000"/>
                </a:solidFill>
                <a:latin typeface="AdvTTeb5f0e55.I"/>
              </a:rPr>
              <a:t>If unable to monitor glucose level frequently or at all during exercise</a:t>
            </a:r>
            <a:r>
              <a:rPr lang="en-GB" sz="1350" b="1" dirty="0">
                <a:solidFill>
                  <a:srgbClr val="000000"/>
                </a:solidFill>
                <a:latin typeface="AdvTTa9c1b374"/>
              </a:rPr>
              <a:t>:</a:t>
            </a:r>
          </a:p>
          <a:p>
            <a:pPr defTabSz="685800">
              <a:defRPr/>
            </a:pPr>
            <a:r>
              <a:rPr lang="en-GB" sz="1350" dirty="0">
                <a:solidFill>
                  <a:srgbClr val="000000"/>
                </a:solidFill>
                <a:latin typeface="AdvTTa9c1b374"/>
              </a:rPr>
              <a:t>Before or during exercise include: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000000"/>
                </a:solidFill>
                <a:latin typeface="AdvTTa9c1b374"/>
              </a:rPr>
              <a:t>Banana (22 g/100 g)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000000"/>
                </a:solidFill>
                <a:latin typeface="AdvTTa9c1b374"/>
              </a:rPr>
              <a:t>Breakfast bar (67 g/100 g)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nl-NL" sz="1350" dirty="0">
                <a:solidFill>
                  <a:srgbClr val="000000"/>
                </a:solidFill>
                <a:latin typeface="AdvTTa9c1b374"/>
              </a:rPr>
              <a:t>Muesli bar (53 g/100 g)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000000"/>
                </a:solidFill>
                <a:latin typeface="AdvTTa9c1b374"/>
              </a:rPr>
              <a:t>Rice cakes (83 g/100 g)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000000"/>
                </a:solidFill>
                <a:latin typeface="AdvTTa9c1b374"/>
              </a:rPr>
              <a:t>Up and Go (10 g/100 ml)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000000"/>
                </a:solidFill>
                <a:latin typeface="AdvTTa9c1b374"/>
              </a:rPr>
              <a:t>Low fat natural yoghurt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000000"/>
                </a:solidFill>
                <a:latin typeface="AdvTTa9c1b374"/>
              </a:rPr>
              <a:t>(7 g/100 g)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776B27-6159-7282-72B5-731CC5AE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260648"/>
            <a:ext cx="6408712" cy="1360746"/>
          </a:xfrm>
        </p:spPr>
        <p:txBody>
          <a:bodyPr>
            <a:normAutofit fontScale="90000"/>
          </a:bodyPr>
          <a:lstStyle/>
          <a:p>
            <a:r>
              <a:rPr lang="en-GB" sz="3300" dirty="0"/>
              <a:t>Carbohydrate:</a:t>
            </a:r>
            <a:br>
              <a:rPr lang="en-GB" sz="3300" dirty="0"/>
            </a:br>
            <a:r>
              <a:rPr lang="en-GB" sz="3300" dirty="0"/>
              <a:t>Just before and during exercise</a:t>
            </a:r>
            <a:br>
              <a:rPr lang="en-GB" dirty="0"/>
            </a:b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EDB749-F19C-D1F2-F237-6845D798E199}"/>
              </a:ext>
            </a:extLst>
          </p:cNvPr>
          <p:cNvSpPr/>
          <p:nvPr/>
        </p:nvSpPr>
        <p:spPr>
          <a:xfrm>
            <a:off x="5375921" y="6405056"/>
            <a:ext cx="5939446" cy="452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70000"/>
              </a:lnSpc>
              <a:spcBef>
                <a:spcPts val="300"/>
              </a:spcBef>
              <a:defRPr/>
            </a:pPr>
            <a:r>
              <a:rPr lang="pt-BR" sz="1600" i="1" dirty="0">
                <a:solidFill>
                  <a:srgbClr val="231F20"/>
                </a:solidFill>
                <a:latin typeface="Arial"/>
              </a:rPr>
              <a:t>Adolfsson et al., Pediatr Diabetes. 2022; </a:t>
            </a:r>
            <a:r>
              <a:rPr lang="pt-BR" sz="1600" dirty="0">
                <a:solidFill>
                  <a:srgbClr val="231F20"/>
                </a:solidFill>
                <a:latin typeface="Arial"/>
              </a:rPr>
              <a:t>23(8):1341-1372.</a:t>
            </a:r>
            <a:endParaRPr lang="en-GB" altLang="en-US" sz="1600" b="1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68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F4180-CF1D-445B-ADFC-758D15DAB6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4950" y="233364"/>
            <a:ext cx="7886700" cy="993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000" dirty="0"/>
              <a:t>T1DEXI:</a:t>
            </a:r>
            <a:br>
              <a:rPr lang="en-GB" sz="3000" dirty="0"/>
            </a:br>
            <a:r>
              <a:rPr lang="en-GB" sz="3000" dirty="0"/>
              <a:t>3. Insulin on board</a:t>
            </a:r>
          </a:p>
        </p:txBody>
      </p:sp>
      <p:grpSp>
        <p:nvGrpSpPr>
          <p:cNvPr id="46083" name="Group 12">
            <a:extLst>
              <a:ext uri="{FF2B5EF4-FFF2-40B4-BE49-F238E27FC236}">
                <a16:creationId xmlns:a16="http://schemas.microsoft.com/office/drawing/2014/main" id="{A0B4F005-9228-40AF-97BE-6AA9D924C5DF}"/>
              </a:ext>
            </a:extLst>
          </p:cNvPr>
          <p:cNvGrpSpPr>
            <a:grpSpLocks/>
          </p:cNvGrpSpPr>
          <p:nvPr/>
        </p:nvGrpSpPr>
        <p:grpSpPr bwMode="auto">
          <a:xfrm>
            <a:off x="124474" y="1916832"/>
            <a:ext cx="6408712" cy="3816424"/>
            <a:chOff x="1499152" y="971730"/>
            <a:chExt cx="7481694" cy="4500594"/>
          </a:xfrm>
        </p:grpSpPr>
        <p:pic>
          <p:nvPicPr>
            <p:cNvPr id="46086" name="Picture 4" descr="Related image">
              <a:extLst>
                <a:ext uri="{FF2B5EF4-FFF2-40B4-BE49-F238E27FC236}">
                  <a16:creationId xmlns:a16="http://schemas.microsoft.com/office/drawing/2014/main" id="{36711FB5-21FA-4A6D-AD39-48FCDE6EC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152" y="971730"/>
              <a:ext cx="7481694" cy="4500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087" name="Group 6">
              <a:extLst>
                <a:ext uri="{FF2B5EF4-FFF2-40B4-BE49-F238E27FC236}">
                  <a16:creationId xmlns:a16="http://schemas.microsoft.com/office/drawing/2014/main" id="{ED6268CA-7DCB-444F-B19F-6932392F07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185" y="2843176"/>
              <a:ext cx="1648569" cy="1829253"/>
              <a:chOff x="2081899" y="2259140"/>
              <a:chExt cx="1648569" cy="1829253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F590865C-4FA4-4F84-8BE2-326FDC8A7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8348" y="2259140"/>
                <a:ext cx="12120" cy="182925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89" name="TextBox 8">
                <a:extLst>
                  <a:ext uri="{FF2B5EF4-FFF2-40B4-BE49-F238E27FC236}">
                    <a16:creationId xmlns:a16="http://schemas.microsoft.com/office/drawing/2014/main" id="{7988829F-D663-4C74-9074-7AB6FBEAE8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81899" y="2627369"/>
                <a:ext cx="1577265" cy="1097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79" tIns="34289" rIns="68579" bIns="34289">
                <a:spAutoFit/>
              </a:bodyPr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4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ヒラギノ角ゴ Pro W3"/>
                    <a:cs typeface="ヒラギノ角ゴ Pro W3"/>
                  </a:rPr>
                  <a:t>Within 2 hours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4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ヒラギノ角ゴ Pro W3"/>
                    <a:cs typeface="ヒラギノ角ゴ Pro W3"/>
                  </a:rPr>
                  <a:t>Bolus reductions are required</a:t>
                </a:r>
              </a:p>
            </p:txBody>
          </p: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006511-28F0-4BE3-829C-D71A04B05F73}"/>
              </a:ext>
            </a:extLst>
          </p:cNvPr>
          <p:cNvCxnSpPr>
            <a:cxnSpLocks/>
          </p:cNvCxnSpPr>
          <p:nvPr/>
        </p:nvCxnSpPr>
        <p:spPr bwMode="auto">
          <a:xfrm>
            <a:off x="3732493" y="4134878"/>
            <a:ext cx="33523" cy="9186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>
            <a:extLst>
              <a:ext uri="{FF2B5EF4-FFF2-40B4-BE49-F238E27FC236}">
                <a16:creationId xmlns:a16="http://schemas.microsoft.com/office/drawing/2014/main" id="{2CDEA7F8-873F-4A14-B5C1-11F0DFF68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312" y="4604713"/>
            <a:ext cx="3188843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t>Three-hour rule (aspirational)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371CE-E08C-ABF1-AE6B-7504AC174397}"/>
              </a:ext>
            </a:extLst>
          </p:cNvPr>
          <p:cNvSpPr txBox="1"/>
          <p:nvPr/>
        </p:nvSpPr>
        <p:spPr>
          <a:xfrm>
            <a:off x="124474" y="6341892"/>
            <a:ext cx="10185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200" dirty="0" err="1">
                <a:latin typeface="+mj-lt"/>
              </a:rPr>
              <a:t>Bergford</a:t>
            </a:r>
            <a:r>
              <a:rPr lang="en-GB" sz="1200" dirty="0">
                <a:latin typeface="+mj-lt"/>
              </a:rPr>
              <a:t> et al., </a:t>
            </a:r>
            <a:r>
              <a:rPr lang="en-GB" sz="1200" dirty="0">
                <a:solidFill>
                  <a:srgbClr val="212121"/>
                </a:solidFill>
                <a:latin typeface="+mj-lt"/>
              </a:rPr>
              <a:t>Diabetes </a:t>
            </a:r>
            <a:r>
              <a:rPr lang="en-GB" sz="1200" dirty="0" err="1">
                <a:solidFill>
                  <a:srgbClr val="212121"/>
                </a:solidFill>
                <a:latin typeface="+mj-lt"/>
              </a:rPr>
              <a:t>Technol</a:t>
            </a:r>
            <a:r>
              <a:rPr lang="en-GB" sz="1200" dirty="0">
                <a:solidFill>
                  <a:srgbClr val="212121"/>
                </a:solidFill>
                <a:latin typeface="+mj-lt"/>
              </a:rPr>
              <a:t> </a:t>
            </a:r>
            <a:r>
              <a:rPr lang="en-GB" sz="1200" dirty="0" err="1">
                <a:solidFill>
                  <a:srgbClr val="212121"/>
                </a:solidFill>
                <a:latin typeface="+mj-lt"/>
              </a:rPr>
              <a:t>Ther</a:t>
            </a:r>
            <a:r>
              <a:rPr lang="en-GB" sz="1200" dirty="0">
                <a:latin typeface="+mj-lt"/>
              </a:rPr>
              <a:t>, 2023; 25(9), </a:t>
            </a:r>
          </a:p>
          <a:p>
            <a:pPr lvl="0">
              <a:defRPr/>
            </a:pPr>
            <a:r>
              <a:rPr lang="en-GB" sz="1200" dirty="0">
                <a:latin typeface="+mj-lt"/>
              </a:rPr>
              <a:t>DOI: 10.1089/dia.2023.0140</a:t>
            </a:r>
            <a:endParaRPr lang="en-GB" sz="1200" dirty="0">
              <a:solidFill>
                <a:srgbClr val="231F2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C77D1-646E-8D49-7CD7-3DFA0C73C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277" y="1447812"/>
            <a:ext cx="4600444" cy="491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C0996F-AE25-3BA5-12EA-C3EFA374A519}"/>
              </a:ext>
            </a:extLst>
          </p:cNvPr>
          <p:cNvSpPr/>
          <p:nvPr/>
        </p:nvSpPr>
        <p:spPr>
          <a:xfrm>
            <a:off x="7023277" y="3320020"/>
            <a:ext cx="2880320" cy="1656184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F0BFB2-C3B5-DA49-8137-232D741313BF}"/>
              </a:ext>
            </a:extLst>
          </p:cNvPr>
          <p:cNvSpPr/>
          <p:nvPr/>
        </p:nvSpPr>
        <p:spPr>
          <a:xfrm>
            <a:off x="7383317" y="1447812"/>
            <a:ext cx="424040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0A30E6-FEC3-7AC0-D097-F6BD2C25AD27}"/>
              </a:ext>
            </a:extLst>
          </p:cNvPr>
          <p:cNvSpPr txBox="1"/>
          <p:nvPr/>
        </p:nvSpPr>
        <p:spPr>
          <a:xfrm>
            <a:off x="7378266" y="4475397"/>
            <a:ext cx="252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&gt;80%hypoglycaemia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2A5F2F-6A11-034C-6DBE-5217E5620252}"/>
              </a:ext>
            </a:extLst>
          </p:cNvPr>
          <p:cNvSpPr txBox="1"/>
          <p:nvPr/>
        </p:nvSpPr>
        <p:spPr>
          <a:xfrm>
            <a:off x="7176120" y="6519446"/>
            <a:ext cx="5513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Riddell et al., </a:t>
            </a:r>
            <a:r>
              <a:rPr lang="en-GB" sz="1200" dirty="0" err="1"/>
              <a:t>Paediat</a:t>
            </a:r>
            <a:r>
              <a:rPr lang="en-GB" sz="1200" dirty="0"/>
              <a:t> Diabetes 2019; 20(1): 99-106</a:t>
            </a:r>
          </a:p>
        </p:txBody>
      </p:sp>
    </p:spTree>
    <p:extLst>
      <p:ext uri="{BB962C8B-B14F-4D97-AF65-F5344CB8AC3E}">
        <p14:creationId xmlns:p14="http://schemas.microsoft.com/office/powerpoint/2010/main" val="13882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03789-E1BA-5498-B286-508C0EA078E0}"/>
              </a:ext>
            </a:extLst>
          </p:cNvPr>
          <p:cNvSpPr txBox="1"/>
          <p:nvPr/>
        </p:nvSpPr>
        <p:spPr>
          <a:xfrm>
            <a:off x="1524000" y="54412"/>
            <a:ext cx="81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3000" b="1" dirty="0">
                <a:solidFill>
                  <a:schemeClr val="bg1"/>
                </a:solidFill>
                <a:latin typeface="Calibri" panose="020F0502020204030204"/>
              </a:rPr>
              <a:t>Aspirational 3 hour rule </a:t>
            </a:r>
          </a:p>
          <a:p>
            <a:pPr defTabSz="685800">
              <a:defRPr/>
            </a:pPr>
            <a:r>
              <a:rPr lang="en-GB" sz="3000" dirty="0">
                <a:solidFill>
                  <a:schemeClr val="bg1"/>
                </a:solidFill>
                <a:latin typeface="Calibri" panose="020F0502020204030204"/>
              </a:rPr>
              <a:t>Meal and insulin 3 hours before exercise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D099C-5408-4223-3F27-6A48EB6DAF30}"/>
              </a:ext>
            </a:extLst>
          </p:cNvPr>
          <p:cNvSpPr txBox="1"/>
          <p:nvPr/>
        </p:nvSpPr>
        <p:spPr>
          <a:xfrm>
            <a:off x="2943724" y="1424437"/>
            <a:ext cx="4393052" cy="5047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solidFill>
                  <a:srgbClr val="000000"/>
                </a:solidFill>
                <a:latin typeface="AdvTTeb5f0e55.I"/>
              </a:rPr>
              <a:t>Breakfast 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Fruit salad/milk/nuts/yoghurt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Toast/eggs/tomato/fruit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Breakfast cereal/milk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Rolled oats/milk/nuts/fruit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Toast/Avocado/eggs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Pancakes/bacon/mushrooms/tomato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Omelette/cheese/salad/bread roll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Crepes/chicken/pea salad</a:t>
            </a:r>
          </a:p>
          <a:p>
            <a:pPr algn="l"/>
            <a:endParaRPr lang="en-GB" sz="1400" dirty="0">
              <a:solidFill>
                <a:srgbClr val="000000"/>
              </a:solidFill>
              <a:latin typeface="AdvTTeb5f0e55.I"/>
            </a:endParaRPr>
          </a:p>
          <a:p>
            <a:pPr algn="l"/>
            <a:r>
              <a:rPr lang="en-GB" sz="1400" dirty="0">
                <a:solidFill>
                  <a:srgbClr val="000000"/>
                </a:solidFill>
                <a:latin typeface="AdvTTeb5f0e55.I"/>
              </a:rPr>
              <a:t>Lunch examples: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Sandwich or bread roll/lean meat or cheese/salad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Wholegrain toast/peanut butter/banana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Wrap/chicken/salad/baked beans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dvTTeb5f0e55.I"/>
              </a:rPr>
              <a:t>Wheat biscuits/low fat cottage cheese/fruit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0000"/>
              </a:solidFill>
              <a:latin typeface="AdvTTeb5f0e55.I"/>
            </a:endParaRPr>
          </a:p>
          <a:p>
            <a:pPr algn="l"/>
            <a:r>
              <a:rPr lang="en-GB" sz="1400" dirty="0"/>
              <a:t>Dinner examples: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400" dirty="0"/>
              <a:t>Pasta/tomato-based sauce/mincemeat/ vegetables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400" dirty="0"/>
              <a:t>Rice/fish/vegetables/tomato-based sauce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400" dirty="0"/>
              <a:t>Pad Thai/meat or fish/salad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400" dirty="0"/>
              <a:t>Jacket potato/tuna/mayonnaise/salad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400" dirty="0"/>
              <a:t>Lasagne/garlic break/vegetables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2BB073-E6AB-4E7F-B645-CA1454EB6348}"/>
              </a:ext>
            </a:extLst>
          </p:cNvPr>
          <p:cNvSpPr txBox="1"/>
          <p:nvPr/>
        </p:nvSpPr>
        <p:spPr>
          <a:xfrm>
            <a:off x="7968209" y="1628800"/>
            <a:ext cx="24482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T1DEXI at home exercise study </a:t>
            </a:r>
          </a:p>
          <a:p>
            <a:r>
              <a:rPr lang="en-GB" dirty="0"/>
              <a:t>Insulin on board was the 3rd strongest predictor of glucose decrease during all types of exercise.</a:t>
            </a:r>
          </a:p>
          <a:p>
            <a:r>
              <a:rPr lang="en-GB" sz="1200" dirty="0"/>
              <a:t>DOI: 10.1089/dia.2023.0140</a:t>
            </a:r>
            <a:endParaRPr lang="en-GB" sz="1200" dirty="0">
              <a:solidFill>
                <a:srgbClr val="231F20"/>
              </a:solidFill>
            </a:endParaRPr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E12039-9227-D0D7-41A6-53F25B187B8E}"/>
              </a:ext>
            </a:extLst>
          </p:cNvPr>
          <p:cNvSpPr/>
          <p:nvPr/>
        </p:nvSpPr>
        <p:spPr>
          <a:xfrm>
            <a:off x="5375921" y="6405056"/>
            <a:ext cx="5939446" cy="452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70000"/>
              </a:lnSpc>
              <a:spcBef>
                <a:spcPts val="300"/>
              </a:spcBef>
              <a:defRPr/>
            </a:pPr>
            <a:r>
              <a:rPr lang="pt-BR" sz="1600" i="1" dirty="0">
                <a:solidFill>
                  <a:srgbClr val="231F20"/>
                </a:solidFill>
                <a:latin typeface="Arial"/>
              </a:rPr>
              <a:t>Adolfsson et al., Pediatr Diabetes. 2022; </a:t>
            </a:r>
            <a:r>
              <a:rPr lang="pt-BR" sz="1600" dirty="0">
                <a:solidFill>
                  <a:srgbClr val="231F20"/>
                </a:solidFill>
                <a:latin typeface="Arial"/>
              </a:rPr>
              <a:t>23(8):1341-1372.</a:t>
            </a:r>
            <a:endParaRPr lang="en-GB" altLang="en-US" sz="1600" b="1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89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270516-3C74-59CB-BA61-D98477CFC500}"/>
              </a:ext>
            </a:extLst>
          </p:cNvPr>
          <p:cNvSpPr txBox="1"/>
          <p:nvPr/>
        </p:nvSpPr>
        <p:spPr>
          <a:xfrm>
            <a:off x="5015881" y="6524110"/>
            <a:ext cx="5765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Riddell &amp; Peters, Nat Rev Endocrinol. 2023 Feb;19(2):98-111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337D4F-AF30-4F9A-A1AB-CF213FA4AAB2}"/>
              </a:ext>
            </a:extLst>
          </p:cNvPr>
          <p:cNvSpPr txBox="1">
            <a:spLocks/>
          </p:cNvSpPr>
          <p:nvPr/>
        </p:nvSpPr>
        <p:spPr bwMode="auto">
          <a:xfrm>
            <a:off x="1504950" y="233364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3000" dirty="0"/>
              <a:t>T1DEXI:</a:t>
            </a:r>
            <a:br>
              <a:rPr lang="en-GB" sz="3000" dirty="0"/>
            </a:br>
            <a:r>
              <a:rPr lang="en-GB" sz="3000" dirty="0"/>
              <a:t>4. Type of Exercise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F9B769-383F-B164-048D-52455FF48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684841"/>
            <a:ext cx="7200800" cy="42008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C39049B-3EC7-70E9-4E3F-93AAC38E0F1C}"/>
              </a:ext>
            </a:extLst>
          </p:cNvPr>
          <p:cNvGrpSpPr/>
          <p:nvPr/>
        </p:nvGrpSpPr>
        <p:grpSpPr>
          <a:xfrm>
            <a:off x="1708420" y="3389484"/>
            <a:ext cx="9377630" cy="2976080"/>
            <a:chOff x="2716532" y="3261435"/>
            <a:chExt cx="9377630" cy="29760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1EA42E-AB5C-6CEE-6813-D61E454E04BE}"/>
                </a:ext>
              </a:extLst>
            </p:cNvPr>
            <p:cNvGrpSpPr/>
            <p:nvPr/>
          </p:nvGrpSpPr>
          <p:grpSpPr>
            <a:xfrm>
              <a:off x="2716532" y="3261435"/>
              <a:ext cx="9377630" cy="2976080"/>
              <a:chOff x="2716532" y="3261435"/>
              <a:chExt cx="9377630" cy="2976080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AB7F715-6881-16E9-DDB9-1D789D592CD1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>
                <a:off x="2874904" y="4929481"/>
                <a:ext cx="965256" cy="130803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D4F0DCFE-8823-0A07-D323-60E2547782D9}"/>
                  </a:ext>
                </a:extLst>
              </p:cNvPr>
              <p:cNvSpPr/>
              <p:nvPr/>
            </p:nvSpPr>
            <p:spPr>
              <a:xfrm rot="18575298">
                <a:off x="3094418" y="4653152"/>
                <a:ext cx="802075" cy="1557848"/>
              </a:xfrm>
              <a:prstGeom prst="triangle">
                <a:avLst/>
              </a:prstGeom>
              <a:solidFill>
                <a:srgbClr val="FF0000">
                  <a:alpha val="25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37DC87D5-3852-4D7D-DEB3-D70A4BA96647}"/>
                  </a:ext>
                </a:extLst>
              </p:cNvPr>
              <p:cNvSpPr/>
              <p:nvPr/>
            </p:nvSpPr>
            <p:spPr>
              <a:xfrm rot="17890501">
                <a:off x="6426233" y="4533370"/>
                <a:ext cx="717651" cy="1407496"/>
              </a:xfrm>
              <a:prstGeom prst="triangle">
                <a:avLst/>
              </a:prstGeom>
              <a:solidFill>
                <a:srgbClr val="FF0000">
                  <a:alpha val="25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179D3A63-D90D-744F-A9DF-996D5389F20C}"/>
                  </a:ext>
                </a:extLst>
              </p:cNvPr>
              <p:cNvSpPr/>
              <p:nvPr/>
            </p:nvSpPr>
            <p:spPr>
              <a:xfrm rot="17207655">
                <a:off x="8466164" y="4486082"/>
                <a:ext cx="450492" cy="1256159"/>
              </a:xfrm>
              <a:prstGeom prst="triangle">
                <a:avLst/>
              </a:prstGeom>
              <a:solidFill>
                <a:srgbClr val="FF0000">
                  <a:alpha val="25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CD9D61E-9D70-764F-F984-981A4E0776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8193" y="4929481"/>
                <a:ext cx="1044222" cy="95623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4020CDF8-E82E-A6FF-B4DB-25D642403F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5293" y="4917278"/>
                <a:ext cx="1165678" cy="59399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43069872-5023-14E4-64D9-551BCA0624DF}"/>
                  </a:ext>
                </a:extLst>
              </p:cNvPr>
              <p:cNvSpPr/>
              <p:nvPr/>
            </p:nvSpPr>
            <p:spPr>
              <a:xfrm rot="17207655">
                <a:off x="10481229" y="2858601"/>
                <a:ext cx="450492" cy="1256159"/>
              </a:xfrm>
              <a:prstGeom prst="triangle">
                <a:avLst/>
              </a:prstGeom>
              <a:solidFill>
                <a:srgbClr val="FF0000">
                  <a:alpha val="25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F576EB2-1100-0989-FFC6-40A11442A8B2}"/>
                  </a:ext>
                </a:extLst>
              </p:cNvPr>
              <p:cNvSpPr txBox="1"/>
              <p:nvPr/>
            </p:nvSpPr>
            <p:spPr>
              <a:xfrm>
                <a:off x="9779941" y="3860800"/>
                <a:ext cx="231422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Exercise when meal insulin was delivered within 3 hrs</a:t>
                </a:r>
              </a:p>
              <a:p>
                <a:r>
                  <a:rPr lang="en-GB" sz="1400" dirty="0"/>
                  <a:t>(Not on the original graphic, added by J Pemberton October 2023)</a:t>
                </a:r>
              </a:p>
            </p:txBody>
          </p:sp>
        </p:grp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C96A597C-C3EB-3037-2CF0-DB864AB10D64}"/>
                </a:ext>
              </a:extLst>
            </p:cNvPr>
            <p:cNvSpPr/>
            <p:nvPr/>
          </p:nvSpPr>
          <p:spPr>
            <a:xfrm rot="16742911">
              <a:off x="5241719" y="4718294"/>
              <a:ext cx="183208" cy="467393"/>
            </a:xfrm>
            <a:prstGeom prst="triangle">
              <a:avLst/>
            </a:prstGeom>
            <a:solidFill>
              <a:srgbClr val="FF0000">
                <a:alpha val="25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5F2F0BD-E474-9CC8-B884-09E68C09B1A9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>
              <a:off x="5102535" y="4915237"/>
              <a:ext cx="475983" cy="1639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00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>
            <a:extLst>
              <a:ext uri="{FF2B5EF4-FFF2-40B4-BE49-F238E27FC236}">
                <a16:creationId xmlns:a16="http://schemas.microsoft.com/office/drawing/2014/main" id="{386DCDA6-D98F-44EC-A4F5-00B9AE69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5695"/>
            <a:ext cx="7488386" cy="448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itle 1">
            <a:extLst>
              <a:ext uri="{FF2B5EF4-FFF2-40B4-BE49-F238E27FC236}">
                <a16:creationId xmlns:a16="http://schemas.microsoft.com/office/drawing/2014/main" id="{DE52336A-9B3C-4C45-B336-7FAD6668FD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6408738" cy="1360488"/>
          </a:xfrm>
        </p:spPr>
        <p:txBody>
          <a:bodyPr/>
          <a:lstStyle/>
          <a:p>
            <a:r>
              <a:rPr lang="en-GB" altLang="en-US" sz="3000" dirty="0"/>
              <a:t>Insulin sensitivity after exercise</a:t>
            </a:r>
          </a:p>
        </p:txBody>
      </p:sp>
      <p:sp>
        <p:nvSpPr>
          <p:cNvPr id="47110" name="TextBox 15">
            <a:extLst>
              <a:ext uri="{FF2B5EF4-FFF2-40B4-BE49-F238E27FC236}">
                <a16:creationId xmlns:a16="http://schemas.microsoft.com/office/drawing/2014/main" id="{21459F18-AD27-40E6-90CA-774276B17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418" y="6519446"/>
            <a:ext cx="78669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McMahon et al., The Journal of Clinical Endocrinology &amp; Metabolism, 2007; 92 (3), 963–968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771DCB-0F60-4898-B02B-0A8F230AE10C}"/>
              </a:ext>
            </a:extLst>
          </p:cNvPr>
          <p:cNvSpPr/>
          <p:nvPr/>
        </p:nvSpPr>
        <p:spPr>
          <a:xfrm>
            <a:off x="3503712" y="2022646"/>
            <a:ext cx="576064" cy="2846515"/>
          </a:xfrm>
          <a:prstGeom prst="roundRect">
            <a:avLst/>
          </a:prstGeom>
          <a:solidFill>
            <a:srgbClr val="FFC0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856A2A-DF84-4FA6-95CD-91DACE034A22}"/>
              </a:ext>
            </a:extLst>
          </p:cNvPr>
          <p:cNvSpPr/>
          <p:nvPr/>
        </p:nvSpPr>
        <p:spPr>
          <a:xfrm>
            <a:off x="6059488" y="3429001"/>
            <a:ext cx="2340768" cy="1296144"/>
          </a:xfrm>
          <a:prstGeom prst="roundRect">
            <a:avLst/>
          </a:prstGeom>
          <a:solidFill>
            <a:srgbClr val="FFC0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65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03789-E1BA-5498-B286-508C0EA078E0}"/>
              </a:ext>
            </a:extLst>
          </p:cNvPr>
          <p:cNvSpPr txBox="1"/>
          <p:nvPr/>
        </p:nvSpPr>
        <p:spPr>
          <a:xfrm>
            <a:off x="1531988" y="449600"/>
            <a:ext cx="7327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3000" b="1" dirty="0">
                <a:solidFill>
                  <a:schemeClr val="bg1"/>
                </a:solidFill>
                <a:latin typeface="Calibri" panose="020F0502020204030204"/>
              </a:rPr>
              <a:t>Before bed if exercise after 4pm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D099C-5408-4223-3F27-6A48EB6DAF30}"/>
              </a:ext>
            </a:extLst>
          </p:cNvPr>
          <p:cNvSpPr txBox="1"/>
          <p:nvPr/>
        </p:nvSpPr>
        <p:spPr>
          <a:xfrm>
            <a:off x="2135560" y="1603741"/>
            <a:ext cx="6984776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srgbClr val="000000"/>
                </a:solidFill>
                <a:latin typeface="AdvTTeb5f0e55.I"/>
              </a:rPr>
              <a:t>Exercise post-16:00 and duration≥30 min</a:t>
            </a:r>
          </a:p>
          <a:p>
            <a:pPr defTabSz="685800">
              <a:defRPr/>
            </a:pPr>
            <a:r>
              <a:rPr lang="en-GB" b="1" dirty="0">
                <a:solidFill>
                  <a:srgbClr val="000000"/>
                </a:solidFill>
                <a:latin typeface="AdvTTeb5f0e55.I"/>
              </a:rPr>
              <a:t>Glucose level &lt;10 mmol/L (180 mg/dl): Carb</a:t>
            </a:r>
          </a:p>
          <a:p>
            <a:pPr defTabSz="685800">
              <a:defRPr/>
            </a:pPr>
            <a:r>
              <a:rPr lang="en-GB" b="1" dirty="0">
                <a:solidFill>
                  <a:srgbClr val="000000"/>
                </a:solidFill>
                <a:latin typeface="AdvTTeb5f0e55.I"/>
              </a:rPr>
              <a:t>Glucose level &lt;7 mmol/L( 126 mg/dl): Carb + protein</a:t>
            </a:r>
          </a:p>
          <a:p>
            <a:pPr defTabSz="685800">
              <a:defRPr/>
            </a:pPr>
            <a:endParaRPr lang="en-GB" dirty="0">
              <a:solidFill>
                <a:srgbClr val="000000"/>
              </a:solidFill>
              <a:latin typeface="AdvTTeb5f0e55.I"/>
            </a:endParaRPr>
          </a:p>
          <a:p>
            <a:pPr defTabSz="685800">
              <a:defRPr/>
            </a:pPr>
            <a:r>
              <a:rPr lang="en-GB" dirty="0">
                <a:solidFill>
                  <a:srgbClr val="000000"/>
                </a:solidFill>
                <a:latin typeface="AdvTTa9c1b374"/>
              </a:rPr>
              <a:t>Carb: 0.4 g/kg/BW low-medium GI + protein: 15 g</a:t>
            </a:r>
          </a:p>
          <a:p>
            <a:pPr defTabSz="685800">
              <a:defRPr/>
            </a:pPr>
            <a:endParaRPr lang="en-GB" dirty="0">
              <a:solidFill>
                <a:srgbClr val="000000"/>
              </a:solidFill>
              <a:latin typeface="AdvTTa9c1b374"/>
            </a:endParaRPr>
          </a:p>
          <a:p>
            <a:pPr defTabSz="685800">
              <a:defRPr/>
            </a:pPr>
            <a:r>
              <a:rPr lang="en-GB" dirty="0">
                <a:solidFill>
                  <a:srgbClr val="000000"/>
                </a:solidFill>
                <a:latin typeface="AdvTTeb5f0e55.I"/>
              </a:rPr>
              <a:t>Low-medium GI carb options:</a:t>
            </a:r>
          </a:p>
          <a:p>
            <a:pPr defTabSz="685800">
              <a:defRPr/>
            </a:pPr>
            <a:r>
              <a:rPr lang="en-GB" dirty="0">
                <a:solidFill>
                  <a:srgbClr val="000000"/>
                </a:solidFill>
                <a:latin typeface="AdvTTeb5f0e55.I"/>
              </a:rPr>
              <a:t>200 g milk (10 g)</a:t>
            </a:r>
          </a:p>
          <a:p>
            <a:pPr defTabSz="685800">
              <a:defRPr/>
            </a:pPr>
            <a:r>
              <a:rPr lang="en-GB" dirty="0">
                <a:solidFill>
                  <a:srgbClr val="000000"/>
                </a:solidFill>
                <a:latin typeface="AdvTTeb5f0e55.I"/>
              </a:rPr>
              <a:t>1 slice multigrain bread or toast (15 g)</a:t>
            </a:r>
          </a:p>
          <a:p>
            <a:pPr defTabSz="685800">
              <a:defRPr/>
            </a:pPr>
            <a:r>
              <a:rPr lang="en-GB" dirty="0">
                <a:solidFill>
                  <a:srgbClr val="000000"/>
                </a:solidFill>
                <a:latin typeface="AdvTTeb5f0e55.I"/>
              </a:rPr>
              <a:t>50 g cooked chickpeas (15 g)</a:t>
            </a:r>
          </a:p>
          <a:p>
            <a:pPr defTabSz="685800">
              <a:defRPr/>
            </a:pPr>
            <a:r>
              <a:rPr lang="en-GB" dirty="0">
                <a:solidFill>
                  <a:srgbClr val="000000"/>
                </a:solidFill>
                <a:latin typeface="AdvTTeb5f0e55.I"/>
              </a:rPr>
              <a:t>1 large apple or medium banana (15 g)</a:t>
            </a:r>
          </a:p>
          <a:p>
            <a:pPr defTabSz="685800">
              <a:defRPr/>
            </a:pPr>
            <a:r>
              <a:rPr lang="en-GB" dirty="0">
                <a:solidFill>
                  <a:srgbClr val="000000"/>
                </a:solidFill>
                <a:latin typeface="AdvTTeb5f0e55.I"/>
              </a:rPr>
              <a:t>200 g plain yoghurt (14 g)</a:t>
            </a:r>
          </a:p>
          <a:p>
            <a:pPr defTabSz="685800">
              <a:defRPr/>
            </a:pPr>
            <a:endParaRPr lang="en-GB" dirty="0">
              <a:solidFill>
                <a:srgbClr val="000000"/>
              </a:solidFill>
              <a:latin typeface="AdvTTeb5f0e55.I"/>
            </a:endParaRPr>
          </a:p>
          <a:p>
            <a:pPr defTabSz="685800">
              <a:defRPr/>
            </a:pPr>
            <a:r>
              <a:rPr lang="en-GB" dirty="0">
                <a:solidFill>
                  <a:srgbClr val="000000"/>
                </a:solidFill>
                <a:latin typeface="AdvTTeb5f0e55.I"/>
              </a:rPr>
              <a:t>Protein options:</a:t>
            </a:r>
          </a:p>
          <a:p>
            <a:pPr defTabSz="685800">
              <a:defRPr/>
            </a:pPr>
            <a:r>
              <a:rPr lang="en-GB" dirty="0">
                <a:solidFill>
                  <a:srgbClr val="000000"/>
                </a:solidFill>
                <a:latin typeface="AdvTTeb5f0e55.I"/>
              </a:rPr>
              <a:t>50 g mixed chopped nuts (8 g) / 2 eggs (14 g) / 70 g canned fish (15 g) / 150 g low fat cheese (15 g) /</a:t>
            </a:r>
          </a:p>
          <a:p>
            <a:pPr defTabSz="685800">
              <a:defRPr/>
            </a:pPr>
            <a:r>
              <a:rPr lang="en-GB" dirty="0">
                <a:solidFill>
                  <a:srgbClr val="000000"/>
                </a:solidFill>
                <a:latin typeface="AdvTTeb5f0e55.I"/>
              </a:rPr>
              <a:t>200 ml milk (7 g) / 200 g plain yoghurt (7 g)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989CDE-F0EA-5804-13D8-40141BB993CC}"/>
              </a:ext>
            </a:extLst>
          </p:cNvPr>
          <p:cNvSpPr/>
          <p:nvPr/>
        </p:nvSpPr>
        <p:spPr>
          <a:xfrm>
            <a:off x="5375921" y="6405056"/>
            <a:ext cx="5939446" cy="452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70000"/>
              </a:lnSpc>
              <a:spcBef>
                <a:spcPts val="300"/>
              </a:spcBef>
              <a:defRPr/>
            </a:pPr>
            <a:r>
              <a:rPr lang="pt-BR" sz="1600" i="1" dirty="0">
                <a:solidFill>
                  <a:srgbClr val="231F20"/>
                </a:solidFill>
                <a:latin typeface="Arial"/>
              </a:rPr>
              <a:t>Adolfsson et al., Pediatr Diabetes. 2022; </a:t>
            </a:r>
            <a:r>
              <a:rPr lang="pt-BR" sz="1600" dirty="0">
                <a:solidFill>
                  <a:srgbClr val="231F20"/>
                </a:solidFill>
                <a:latin typeface="Arial"/>
              </a:rPr>
              <a:t>23(8):1341-1372.</a:t>
            </a:r>
            <a:endParaRPr lang="en-GB" altLang="en-US" sz="1600" b="1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435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E96D9-303C-4EFA-8692-B792EDAFE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Structuring a consultation</a:t>
            </a: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1661A-2E18-2885-4CB9-FE7720399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1700808"/>
            <a:ext cx="4420596" cy="432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E4279-6590-D5D9-65D6-A87DA6B72E3F}"/>
              </a:ext>
            </a:extLst>
          </p:cNvPr>
          <p:cNvSpPr txBox="1"/>
          <p:nvPr/>
        </p:nvSpPr>
        <p:spPr>
          <a:xfrm>
            <a:off x="4727849" y="6519446"/>
            <a:ext cx="8097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231F20"/>
                </a:solidFill>
              </a:rPr>
              <a:t>Chetty et al., Front Endocrinol (Lausanne). 2019;10:326.</a:t>
            </a:r>
            <a:endParaRPr lang="en-GB" sz="1600" dirty="0">
              <a:solidFill>
                <a:srgbClr val="231F2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790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6BF1-2726-174B-B96B-513C2317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MDI – ISPAD 2022</a:t>
            </a:r>
            <a:endParaRPr lang="en-US" sz="3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C78BD7-6C1C-09C6-DC0F-17E562AE6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360747"/>
            <a:ext cx="8681904" cy="498301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81CD52-51F8-C4C6-29DD-B72FFB8EE2EB}"/>
              </a:ext>
            </a:extLst>
          </p:cNvPr>
          <p:cNvSpPr/>
          <p:nvPr/>
        </p:nvSpPr>
        <p:spPr>
          <a:xfrm>
            <a:off x="2495600" y="3068984"/>
            <a:ext cx="7632848" cy="309499"/>
          </a:xfrm>
          <a:prstGeom prst="roundRect">
            <a:avLst/>
          </a:prstGeom>
          <a:solidFill>
            <a:srgbClr val="FFC0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0A0008-9E5E-16FA-2A66-BBE08B41F0F2}"/>
              </a:ext>
            </a:extLst>
          </p:cNvPr>
          <p:cNvSpPr/>
          <p:nvPr/>
        </p:nvSpPr>
        <p:spPr>
          <a:xfrm>
            <a:off x="3503712" y="2698187"/>
            <a:ext cx="1728192" cy="309499"/>
          </a:xfrm>
          <a:prstGeom prst="roundRect">
            <a:avLst/>
          </a:prstGeom>
          <a:solidFill>
            <a:srgbClr val="FFC0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0BD815-C8CB-FB8E-48DA-A0FDF5C440BE}"/>
              </a:ext>
            </a:extLst>
          </p:cNvPr>
          <p:cNvSpPr/>
          <p:nvPr/>
        </p:nvSpPr>
        <p:spPr>
          <a:xfrm>
            <a:off x="5375921" y="6405056"/>
            <a:ext cx="5368777" cy="452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70000"/>
              </a:lnSpc>
              <a:spcBef>
                <a:spcPts val="300"/>
              </a:spcBef>
              <a:defRPr/>
            </a:pPr>
            <a:r>
              <a:rPr lang="pt-BR" sz="1600" i="1" dirty="0">
                <a:solidFill>
                  <a:srgbClr val="231F20"/>
                </a:solidFill>
                <a:latin typeface="Arial"/>
              </a:rPr>
              <a:t>Adolfsson et al., Pediatr Diabetes. </a:t>
            </a:r>
            <a:r>
              <a:rPr lang="pt-BR" sz="1600" dirty="0">
                <a:solidFill>
                  <a:srgbClr val="231F20"/>
                </a:solidFill>
                <a:latin typeface="Arial"/>
              </a:rPr>
              <a:t>23(8):1341-1372.</a:t>
            </a:r>
            <a:endParaRPr lang="en-GB" altLang="en-US" sz="1600" b="1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4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263E4-3146-B4DA-31B4-C14B66C0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b="1" dirty="0"/>
              <a:t>Skin in the Game: Birmingham Art</a:t>
            </a:r>
            <a:br>
              <a:rPr lang="en-GB" sz="3000" b="1" dirty="0"/>
            </a:br>
            <a:r>
              <a:rPr lang="en-GB" sz="3000" b="1" dirty="0"/>
              <a:t>50/50/20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ABA9F-F76C-883F-2F38-F0817F529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2709231"/>
            <a:ext cx="9001000" cy="4997152"/>
          </a:xfrm>
        </p:spPr>
        <p:txBody>
          <a:bodyPr>
            <a:normAutofit/>
          </a:bodyPr>
          <a:lstStyle/>
          <a:p>
            <a:r>
              <a:rPr lang="en-GB" sz="1600" dirty="0"/>
              <a:t>Gregg is running at 12:00 for 1 hour, 1u:10g Carb ratio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/>
              <a:t>Breakfast 10:00: 60g = 6units = -50% = 3 units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dirty="0"/>
              <a:t>Lunch 14:00: 100g = 10 units = -50% = 5 units</a:t>
            </a:r>
          </a:p>
          <a:p>
            <a:pPr marL="457200" lvl="1" indent="0">
              <a:buNone/>
            </a:pPr>
            <a:endParaRPr lang="en-GB" sz="1600" dirty="0"/>
          </a:p>
          <a:p>
            <a:pPr marL="457200" lvl="1" indent="0">
              <a:buNone/>
            </a:pPr>
            <a:endParaRPr lang="en-GB" sz="1600" dirty="0"/>
          </a:p>
          <a:p>
            <a:pPr marL="457200" lvl="1" indent="0">
              <a:buNone/>
            </a:pPr>
            <a:endParaRPr lang="en-GB" sz="1600" dirty="0"/>
          </a:p>
          <a:p>
            <a:pPr marL="457200" lvl="1" indent="0">
              <a:buNone/>
            </a:pP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b="1" dirty="0"/>
              <a:t>Convex tinkering:</a:t>
            </a:r>
            <a:r>
              <a:rPr lang="en-GB" sz="1600" dirty="0"/>
              <a:t> Above 15.0mmol/L during exercise with 50% bolus reduction pre-exercise</a:t>
            </a:r>
          </a:p>
          <a:p>
            <a:pPr lvl="1"/>
            <a:r>
              <a:rPr lang="en-GB" sz="1600" dirty="0"/>
              <a:t>Next time only 25% reduction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2BBA6C-23FA-DD5B-3343-58E1E916F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1470495"/>
            <a:ext cx="8624081" cy="1189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1E5AD4-3E48-4195-A8F2-C0E0CC2B6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3" y="4255430"/>
            <a:ext cx="6919481" cy="19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01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F4180-CF1D-445B-ADFC-758D15DAB6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9821" y="182099"/>
            <a:ext cx="6663461" cy="993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000" b="1" dirty="0"/>
              <a:t>The Glucose Never Lies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B3F13-37D3-436B-966B-AA9A5E4C0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1" y="1412776"/>
            <a:ext cx="7378033" cy="4278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96642-FD66-7E3B-34FA-155EDC10305C}"/>
              </a:ext>
            </a:extLst>
          </p:cNvPr>
          <p:cNvSpPr txBox="1"/>
          <p:nvPr/>
        </p:nvSpPr>
        <p:spPr>
          <a:xfrm>
            <a:off x="5015881" y="6524110"/>
            <a:ext cx="5765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Riddell &amp; Peters, Nat Rev Endocrinol. 2023 Feb;19(2):98-111</a:t>
            </a:r>
          </a:p>
        </p:txBody>
      </p:sp>
    </p:spTree>
    <p:extLst>
      <p:ext uri="{BB962C8B-B14F-4D97-AF65-F5344CB8AC3E}">
        <p14:creationId xmlns:p14="http://schemas.microsoft.com/office/powerpoint/2010/main" val="1141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928BE-4890-428C-9C31-053410E2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7172-D45D-4798-9BE6-E643D5A6E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69" y="1014642"/>
            <a:ext cx="11498775" cy="58433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1600" b="1" dirty="0"/>
              <a:t>Skin in the Game </a:t>
            </a:r>
            <a:r>
              <a:rPr lang="en-GB" sz="1600" dirty="0"/>
              <a:t>- Nassim Nicolas Taleb:</a:t>
            </a:r>
            <a:endParaRPr lang="en-GB" sz="1600" b="1" dirty="0">
              <a:cs typeface="Arial"/>
            </a:endParaRPr>
          </a:p>
          <a:p>
            <a:pPr lvl="1">
              <a:lnSpc>
                <a:spcPct val="150000"/>
              </a:lnSpc>
            </a:pPr>
            <a:r>
              <a:rPr lang="en-GB" sz="1600" dirty="0"/>
              <a:t>Those who give advice:</a:t>
            </a:r>
            <a:endParaRPr lang="en-GB" sz="1600" dirty="0">
              <a:cs typeface="Arial"/>
            </a:endParaRPr>
          </a:p>
          <a:p>
            <a:pPr lvl="2">
              <a:lnSpc>
                <a:spcPct val="150000"/>
              </a:lnSpc>
            </a:pPr>
            <a:r>
              <a:rPr lang="en-GB" sz="1600" dirty="0"/>
              <a:t>Should be </a:t>
            </a:r>
            <a:r>
              <a:rPr lang="en-GB" sz="1600" b="1" dirty="0"/>
              <a:t>exposed to risk</a:t>
            </a:r>
            <a:endParaRPr lang="en-GB" sz="1600" dirty="0">
              <a:cs typeface="Arial"/>
            </a:endParaRPr>
          </a:p>
          <a:p>
            <a:pPr lvl="2">
              <a:lnSpc>
                <a:spcPct val="150000"/>
              </a:lnSpc>
            </a:pPr>
            <a:r>
              <a:rPr lang="en-GB" sz="1600" dirty="0"/>
              <a:t>Should have deep </a:t>
            </a:r>
            <a:r>
              <a:rPr lang="en-GB" sz="1600" b="1" dirty="0"/>
              <a:t>local knowledge</a:t>
            </a:r>
            <a:endParaRPr lang="en-GB" sz="1600" dirty="0">
              <a:cs typeface="Arial"/>
            </a:endParaRPr>
          </a:p>
          <a:p>
            <a:pPr lvl="2">
              <a:lnSpc>
                <a:spcPct val="150000"/>
              </a:lnSpc>
            </a:pPr>
            <a:r>
              <a:rPr lang="en-GB" sz="1600" dirty="0"/>
              <a:t>Should </a:t>
            </a:r>
            <a:r>
              <a:rPr lang="en-GB" sz="1600" b="1" dirty="0"/>
              <a:t>practice what they preach</a:t>
            </a:r>
            <a:endParaRPr lang="en-GB" sz="1600" b="1" dirty="0">
              <a:cs typeface="Arial"/>
            </a:endParaRPr>
          </a:p>
          <a:p>
            <a:pPr lvl="1">
              <a:lnSpc>
                <a:spcPct val="150000"/>
              </a:lnSpc>
            </a:pPr>
            <a:r>
              <a:rPr lang="en-GB" sz="1600" dirty="0"/>
              <a:t>Good advice is</a:t>
            </a:r>
            <a:r>
              <a:rPr lang="en-GB" sz="1600" b="1" dirty="0"/>
              <a:t> art</a:t>
            </a:r>
            <a:r>
              <a:rPr lang="en-GB" sz="1600" dirty="0"/>
              <a:t> </a:t>
            </a:r>
            <a:r>
              <a:rPr lang="en-GB" sz="1600" b="1" dirty="0"/>
              <a:t>informed by science</a:t>
            </a:r>
            <a:endParaRPr lang="en-GB" sz="1600" b="1" dirty="0">
              <a:cs typeface="Arial"/>
            </a:endParaRPr>
          </a:p>
          <a:p>
            <a:pPr lvl="2">
              <a:lnSpc>
                <a:spcPct val="150000"/>
              </a:lnSpc>
            </a:pPr>
            <a:r>
              <a:rPr lang="en-GB" sz="1600" dirty="0"/>
              <a:t>Taleb, Nassim Nicholas. </a:t>
            </a:r>
            <a:r>
              <a:rPr lang="en-GB" sz="1600" i="1" dirty="0"/>
              <a:t>Incerto</a:t>
            </a:r>
            <a:r>
              <a:rPr lang="en-GB" sz="1600" dirty="0"/>
              <a:t>. Random House Publishing Group, 2021</a:t>
            </a:r>
            <a:endParaRPr lang="en-GB" sz="1600" dirty="0">
              <a:cs typeface="Arial"/>
            </a:endParaRPr>
          </a:p>
          <a:p>
            <a:pPr marL="0" indent="0">
              <a:buNone/>
            </a:pPr>
            <a:endParaRPr lang="en-GB" sz="1600" dirty="0">
              <a:cs typeface="Arial"/>
            </a:endParaRPr>
          </a:p>
          <a:p>
            <a:r>
              <a:rPr lang="en-GB" sz="1600" dirty="0"/>
              <a:t>ISPAD 2022: Using </a:t>
            </a:r>
            <a:r>
              <a:rPr lang="en-GB" sz="1600" b="1" dirty="0"/>
              <a:t>Science</a:t>
            </a:r>
            <a:r>
              <a:rPr lang="en-GB" sz="1600" dirty="0"/>
              <a:t> </a:t>
            </a:r>
            <a:r>
              <a:rPr lang="en-GB" sz="1600" b="1" dirty="0"/>
              <a:t>(</a:t>
            </a:r>
            <a:r>
              <a:rPr lang="en-GB" sz="1600" dirty="0"/>
              <a:t>Recommendations) to create </a:t>
            </a:r>
            <a:r>
              <a:rPr lang="en-GB" sz="1600" b="1" dirty="0"/>
              <a:t>Art </a:t>
            </a:r>
            <a:r>
              <a:rPr lang="en-GB" sz="1600" dirty="0"/>
              <a:t>(Heuristics) </a:t>
            </a:r>
            <a:endParaRPr lang="en-GB" sz="1600" dirty="0">
              <a:cs typeface="Arial"/>
            </a:endParaRPr>
          </a:p>
          <a:p>
            <a:pPr lvl="1">
              <a:lnSpc>
                <a:spcPct val="170000"/>
              </a:lnSpc>
            </a:pPr>
            <a:r>
              <a:rPr lang="en-GB" sz="1600" b="1" dirty="0"/>
              <a:t>10 by 2 </a:t>
            </a:r>
            <a:r>
              <a:rPr lang="en-GB" sz="1600" dirty="0"/>
              <a:t>(mmol/L) or </a:t>
            </a:r>
            <a:r>
              <a:rPr lang="en-GB" sz="1600" b="1" dirty="0"/>
              <a:t>10 by 40 </a:t>
            </a:r>
            <a:r>
              <a:rPr lang="en-GB" sz="1600" dirty="0"/>
              <a:t>(mg/dL)</a:t>
            </a:r>
            <a:endParaRPr lang="en-GB" sz="1600" dirty="0">
              <a:cs typeface="Arial"/>
            </a:endParaRPr>
          </a:p>
          <a:p>
            <a:pPr lvl="1">
              <a:lnSpc>
                <a:spcPct val="170000"/>
              </a:lnSpc>
            </a:pPr>
            <a:r>
              <a:rPr lang="en-GB" sz="1600" b="1" dirty="0"/>
              <a:t>50/50/20 </a:t>
            </a:r>
            <a:r>
              <a:rPr lang="en-GB" sz="1600" dirty="0"/>
              <a:t>(MDI and insulin pumps)</a:t>
            </a:r>
            <a:endParaRPr lang="en-GB" sz="1600" dirty="0">
              <a:cs typeface="Arial"/>
            </a:endParaRPr>
          </a:p>
          <a:p>
            <a:pPr lvl="1">
              <a:lnSpc>
                <a:spcPct val="170000"/>
              </a:lnSpc>
            </a:pPr>
            <a:r>
              <a:rPr lang="en-GB" sz="1600" b="1" dirty="0"/>
              <a:t>25/25/Target </a:t>
            </a:r>
            <a:r>
              <a:rPr lang="en-GB" sz="1600" dirty="0"/>
              <a:t>(AID)</a:t>
            </a:r>
            <a:endParaRPr lang="en-GB" sz="1600" dirty="0">
              <a:cs typeface="Arial"/>
            </a:endParaRPr>
          </a:p>
          <a:p>
            <a:pPr lvl="1">
              <a:lnSpc>
                <a:spcPct val="170000"/>
              </a:lnSpc>
            </a:pPr>
            <a:r>
              <a:rPr lang="en-GB" sz="1600" b="1" dirty="0"/>
              <a:t>The Glucose Never Lies </a:t>
            </a:r>
            <a:r>
              <a:rPr lang="en-GB" sz="1600" dirty="0"/>
              <a:t>(if the glucose stays in range – IT WORKS!</a:t>
            </a:r>
            <a:endParaRPr lang="en-GB" sz="2400" b="1" dirty="0"/>
          </a:p>
          <a:p>
            <a:pPr lvl="1">
              <a:lnSpc>
                <a:spcPct val="150000"/>
              </a:lnSpc>
            </a:pPr>
            <a:endParaRPr lang="en-GB" sz="2400" b="1" dirty="0"/>
          </a:p>
          <a:p>
            <a:pPr lvl="1">
              <a:lnSpc>
                <a:spcPct val="150000"/>
              </a:lnSpc>
            </a:pPr>
            <a:endParaRPr lang="en-GB" sz="2400" b="1" dirty="0"/>
          </a:p>
          <a:p>
            <a:pPr lvl="1">
              <a:lnSpc>
                <a:spcPct val="150000"/>
              </a:lnSpc>
            </a:pPr>
            <a:endParaRPr lang="en-GB" sz="2400" b="1" dirty="0"/>
          </a:p>
        </p:txBody>
      </p:sp>
      <p:pic>
        <p:nvPicPr>
          <p:cNvPr id="4" name="Picture 2" descr="Resource - Create Art">
            <a:extLst>
              <a:ext uri="{FF2B5EF4-FFF2-40B4-BE49-F238E27FC236}">
                <a16:creationId xmlns:a16="http://schemas.microsoft.com/office/drawing/2014/main" id="{4B38391A-142A-EA27-4730-D740D5BE9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812" y="4026672"/>
            <a:ext cx="3564441" cy="29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10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254AEB-364F-4E4F-A8D0-6077C34AF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143479"/>
              </p:ext>
            </p:extLst>
          </p:nvPr>
        </p:nvGraphicFramePr>
        <p:xfrm>
          <a:off x="1904113" y="1844824"/>
          <a:ext cx="8383775" cy="4123818"/>
        </p:xfrm>
        <a:graphic>
          <a:graphicData uri="http://schemas.openxmlformats.org/drawingml/2006/table">
            <a:tbl>
              <a:tblPr firstRow="1" firstCol="1" bandRow="1"/>
              <a:tblGrid>
                <a:gridCol w="1009038">
                  <a:extLst>
                    <a:ext uri="{9D8B030D-6E8A-4147-A177-3AD203B41FA5}">
                      <a16:colId xmlns:a16="http://schemas.microsoft.com/office/drawing/2014/main" val="453735817"/>
                    </a:ext>
                  </a:extLst>
                </a:gridCol>
                <a:gridCol w="1267260">
                  <a:extLst>
                    <a:ext uri="{9D8B030D-6E8A-4147-A177-3AD203B41FA5}">
                      <a16:colId xmlns:a16="http://schemas.microsoft.com/office/drawing/2014/main" val="485037917"/>
                    </a:ext>
                  </a:extLst>
                </a:gridCol>
                <a:gridCol w="1788520">
                  <a:extLst>
                    <a:ext uri="{9D8B030D-6E8A-4147-A177-3AD203B41FA5}">
                      <a16:colId xmlns:a16="http://schemas.microsoft.com/office/drawing/2014/main" val="3127479293"/>
                    </a:ext>
                  </a:extLst>
                </a:gridCol>
                <a:gridCol w="1544632">
                  <a:extLst>
                    <a:ext uri="{9D8B030D-6E8A-4147-A177-3AD203B41FA5}">
                      <a16:colId xmlns:a16="http://schemas.microsoft.com/office/drawing/2014/main" val="3445085009"/>
                    </a:ext>
                  </a:extLst>
                </a:gridCol>
                <a:gridCol w="1625928">
                  <a:extLst>
                    <a:ext uri="{9D8B030D-6E8A-4147-A177-3AD203B41FA5}">
                      <a16:colId xmlns:a16="http://schemas.microsoft.com/office/drawing/2014/main" val="144269187"/>
                    </a:ext>
                  </a:extLst>
                </a:gridCol>
                <a:gridCol w="1148397">
                  <a:extLst>
                    <a:ext uri="{9D8B030D-6E8A-4147-A177-3AD203B41FA5}">
                      <a16:colId xmlns:a16="http://schemas.microsoft.com/office/drawing/2014/main" val="2573378097"/>
                    </a:ext>
                  </a:extLst>
                </a:gridCol>
              </a:tblGrid>
              <a:tr h="4588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</a:t>
                      </a: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670G</a:t>
                      </a: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780G</a:t>
                      </a: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T-Slim Control IQ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CAMAPS FX</a:t>
                      </a: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Omnipod 5</a:t>
                      </a: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814821"/>
                  </a:ext>
                </a:extLst>
              </a:tr>
              <a:tr h="25577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Usual Target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Activity targets</a:t>
                      </a: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6.7mmol/l 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 Target: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8.3mmol/l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5.5mmol/l Default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6.1mmol/l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6.7mmol/l 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 Target: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8.3mmol/l &amp; no auto correction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6.3-8.9mmol/L 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Exercise Target: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7.8-8.9mmol/l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Sleep: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6.1-6.3mmol/l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Set at 5.8mmol/L 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 – 11.0mmol/L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Ease Off: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Increases set target by 2.5mmol/l</a:t>
                      </a: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User defined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6.1-8.3mmol/L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Activity mode: 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Increases set target to 8.3mmol/L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45" marR="20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255268"/>
                  </a:ext>
                </a:extLst>
              </a:tr>
            </a:tbl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D81E78EA-C90B-434A-A01C-73409A9A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252" y="27557"/>
            <a:ext cx="7150948" cy="1360746"/>
          </a:xfrm>
        </p:spPr>
        <p:txBody>
          <a:bodyPr>
            <a:normAutofit/>
          </a:bodyPr>
          <a:lstStyle/>
          <a:p>
            <a:r>
              <a:rPr lang="en-GB" sz="3000" dirty="0"/>
              <a:t>AID Systems</a:t>
            </a:r>
            <a:br>
              <a:rPr lang="en-GB" sz="3000" dirty="0"/>
            </a:br>
            <a:r>
              <a:rPr lang="en-GB" sz="3000" dirty="0"/>
              <a:t>Activity setting 90-120 mins before </a:t>
            </a:r>
            <a:br>
              <a:rPr lang="en-GB" sz="3000" dirty="0"/>
            </a:br>
            <a:r>
              <a:rPr lang="en-GB" sz="3000" dirty="0"/>
              <a:t>(if not possible, just before will do)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894690-3BEF-4F94-BAEC-A4861D7B4581}"/>
              </a:ext>
            </a:extLst>
          </p:cNvPr>
          <p:cNvSpPr/>
          <p:nvPr/>
        </p:nvSpPr>
        <p:spPr>
          <a:xfrm>
            <a:off x="1904113" y="3645024"/>
            <a:ext cx="8383775" cy="2269459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28811E-7FBD-1EA9-29A7-DDC64CA4936F}"/>
              </a:ext>
            </a:extLst>
          </p:cNvPr>
          <p:cNvSpPr/>
          <p:nvPr/>
        </p:nvSpPr>
        <p:spPr>
          <a:xfrm>
            <a:off x="5375921" y="6405056"/>
            <a:ext cx="5939446" cy="452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70000"/>
              </a:lnSpc>
              <a:spcBef>
                <a:spcPts val="300"/>
              </a:spcBef>
              <a:defRPr/>
            </a:pPr>
            <a:r>
              <a:rPr lang="pt-BR" sz="1600" i="1" dirty="0">
                <a:solidFill>
                  <a:srgbClr val="231F20"/>
                </a:solidFill>
                <a:latin typeface="Arial"/>
              </a:rPr>
              <a:t>Adolfsson et al., Pediatr Diabetes. 2022; </a:t>
            </a:r>
            <a:r>
              <a:rPr lang="pt-BR" sz="1600" dirty="0">
                <a:solidFill>
                  <a:srgbClr val="231F20"/>
                </a:solidFill>
                <a:latin typeface="Arial"/>
              </a:rPr>
              <a:t>23(8):1341-1372.</a:t>
            </a:r>
            <a:endParaRPr lang="en-GB" altLang="en-US" sz="1600" b="1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B642-769F-1945-8B23-0A14E786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Exercise 90 minutes after breakfast</a:t>
            </a:r>
            <a:br>
              <a:rPr lang="en-US" sz="3000" dirty="0"/>
            </a:br>
            <a:r>
              <a:rPr lang="en-US" sz="3000" dirty="0"/>
              <a:t>39 adults under three conditions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84" y="2224856"/>
            <a:ext cx="7390710" cy="423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AA2185-983A-43E1-AF99-7E2FE835B802}"/>
              </a:ext>
            </a:extLst>
          </p:cNvPr>
          <p:cNvSpPr/>
          <p:nvPr/>
        </p:nvSpPr>
        <p:spPr>
          <a:xfrm>
            <a:off x="5495002" y="6525344"/>
            <a:ext cx="537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Tagougui</a:t>
            </a:r>
            <a:r>
              <a:rPr lang="en-US" dirty="0"/>
              <a:t> et al., </a:t>
            </a:r>
            <a:r>
              <a:rPr lang="en-US" dirty="0" err="1"/>
              <a:t>Diabetologia</a:t>
            </a:r>
            <a:r>
              <a:rPr lang="en-US" dirty="0"/>
              <a:t> 2020; 63:2282-2291 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3BFBDF-EFB7-4E63-8CEF-A061EEB9F9EE}"/>
              </a:ext>
            </a:extLst>
          </p:cNvPr>
          <p:cNvSpPr/>
          <p:nvPr/>
        </p:nvSpPr>
        <p:spPr>
          <a:xfrm>
            <a:off x="1672918" y="1466678"/>
            <a:ext cx="50001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A-RB = Activity mode and reduced bolus (33%)</a:t>
            </a:r>
          </a:p>
          <a:p>
            <a:r>
              <a:rPr lang="en-US" dirty="0"/>
              <a:t>A-FB = Activity mode and Full bolus</a:t>
            </a:r>
          </a:p>
          <a:p>
            <a:r>
              <a:rPr lang="en-US" dirty="0"/>
              <a:t>U-FB = Usual target and Full bolus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012B13-E1D2-4038-8991-FCE6028C08E6}"/>
              </a:ext>
            </a:extLst>
          </p:cNvPr>
          <p:cNvSpPr txBox="1"/>
          <p:nvPr/>
        </p:nvSpPr>
        <p:spPr>
          <a:xfrm>
            <a:off x="6437776" y="1977423"/>
            <a:ext cx="443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Model Predictive Control Algorithm</a:t>
            </a:r>
          </a:p>
        </p:txBody>
      </p:sp>
    </p:spTree>
    <p:extLst>
      <p:ext uri="{BB962C8B-B14F-4D97-AF65-F5344CB8AC3E}">
        <p14:creationId xmlns:p14="http://schemas.microsoft.com/office/powerpoint/2010/main" val="3572692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B642-769F-1945-8B23-0A14E786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Exercise 90 minutes after breakfast</a:t>
            </a:r>
            <a:br>
              <a:rPr lang="en-US" sz="3000" dirty="0"/>
            </a:br>
            <a:r>
              <a:rPr lang="en-US" sz="3000" dirty="0"/>
              <a:t>39 adults under three conditions</a:t>
            </a:r>
            <a:endParaRPr lang="en-US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28" y="2562792"/>
            <a:ext cx="5024136" cy="403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3BFBDF-EFB7-4E63-8CEF-A061EEB9F9EE}"/>
              </a:ext>
            </a:extLst>
          </p:cNvPr>
          <p:cNvSpPr/>
          <p:nvPr/>
        </p:nvSpPr>
        <p:spPr>
          <a:xfrm>
            <a:off x="1672918" y="1466678"/>
            <a:ext cx="50001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231F20"/>
                </a:solidFill>
                <a:latin typeface="Arial"/>
              </a:rPr>
              <a:t>A-RB = Activity mode and reduced bolus (33%)</a:t>
            </a:r>
          </a:p>
          <a:p>
            <a:pPr>
              <a:defRPr/>
            </a:pPr>
            <a:r>
              <a:rPr lang="en-US" dirty="0">
                <a:solidFill>
                  <a:srgbClr val="231F20"/>
                </a:solidFill>
                <a:latin typeface="Arial"/>
              </a:rPr>
              <a:t>A-FB = Activity mode and Full bolus</a:t>
            </a:r>
          </a:p>
          <a:p>
            <a:pPr>
              <a:defRPr/>
            </a:pPr>
            <a:r>
              <a:rPr lang="en-US" dirty="0">
                <a:solidFill>
                  <a:srgbClr val="231F20"/>
                </a:solidFill>
                <a:latin typeface="Arial"/>
              </a:rPr>
              <a:t>U-FB = Usual target and Full bolus </a:t>
            </a:r>
            <a:endParaRPr lang="en-GB" dirty="0">
              <a:solidFill>
                <a:srgbClr val="231F20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06E861-9529-7D1D-C8A0-B26D50C87542}"/>
              </a:ext>
            </a:extLst>
          </p:cNvPr>
          <p:cNvSpPr/>
          <p:nvPr/>
        </p:nvSpPr>
        <p:spPr>
          <a:xfrm>
            <a:off x="7176120" y="2708920"/>
            <a:ext cx="1152128" cy="3312368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E553BF-004A-F047-2919-C2BB8D16F256}"/>
              </a:ext>
            </a:extLst>
          </p:cNvPr>
          <p:cNvSpPr/>
          <p:nvPr/>
        </p:nvSpPr>
        <p:spPr>
          <a:xfrm>
            <a:off x="5807968" y="2717398"/>
            <a:ext cx="1152128" cy="3312368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08DD3-1B95-88DE-411C-24514FAD0C78}"/>
              </a:ext>
            </a:extLst>
          </p:cNvPr>
          <p:cNvSpPr/>
          <p:nvPr/>
        </p:nvSpPr>
        <p:spPr>
          <a:xfrm>
            <a:off x="4269840" y="2709705"/>
            <a:ext cx="1152128" cy="3312368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FBCEA6-ABA8-8639-A6F6-69A012A2E529}"/>
              </a:ext>
            </a:extLst>
          </p:cNvPr>
          <p:cNvSpPr/>
          <p:nvPr/>
        </p:nvSpPr>
        <p:spPr>
          <a:xfrm>
            <a:off x="5495002" y="6525344"/>
            <a:ext cx="537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Tagougui</a:t>
            </a:r>
            <a:r>
              <a:rPr lang="en-US" dirty="0"/>
              <a:t> et al., </a:t>
            </a:r>
            <a:r>
              <a:rPr lang="en-US" dirty="0" err="1"/>
              <a:t>Diabetologia</a:t>
            </a:r>
            <a:r>
              <a:rPr lang="en-US" dirty="0"/>
              <a:t> 2020; 63:2282-2291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3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77D9A7-309A-49FA-A7A3-F4281398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1393409"/>
            <a:ext cx="6459026" cy="4950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6A7A3-8C8D-0A4E-BD83-1038BAF6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8373"/>
            <a:ext cx="6904616" cy="1372841"/>
          </a:xfrm>
        </p:spPr>
        <p:txBody>
          <a:bodyPr>
            <a:normAutofit/>
          </a:bodyPr>
          <a:lstStyle/>
          <a:p>
            <a:r>
              <a:rPr lang="en-US" sz="3000" dirty="0"/>
              <a:t>How does MiniMed 670G cope after three different types of exercise?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DE6A4D-7AF8-7D55-7515-F13CB6690F5A}"/>
              </a:ext>
            </a:extLst>
          </p:cNvPr>
          <p:cNvSpPr/>
          <p:nvPr/>
        </p:nvSpPr>
        <p:spPr>
          <a:xfrm>
            <a:off x="7159825" y="1802553"/>
            <a:ext cx="1152128" cy="4608512"/>
          </a:xfrm>
          <a:prstGeom prst="roundRect">
            <a:avLst/>
          </a:prstGeom>
          <a:solidFill>
            <a:srgbClr val="FFC0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AE80C3-0378-4053-AF1C-358DFE5BD0AD}"/>
              </a:ext>
            </a:extLst>
          </p:cNvPr>
          <p:cNvSpPr/>
          <p:nvPr/>
        </p:nvSpPr>
        <p:spPr>
          <a:xfrm>
            <a:off x="6902840" y="6506478"/>
            <a:ext cx="58976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212121"/>
                </a:solidFill>
                <a:latin typeface="BlinkMacSystemFont"/>
              </a:rPr>
              <a:t>Morrison et al., Diabetes </a:t>
            </a:r>
            <a:r>
              <a:rPr lang="en-GB" sz="1600" dirty="0" err="1">
                <a:solidFill>
                  <a:srgbClr val="212121"/>
                </a:solidFill>
                <a:latin typeface="BlinkMacSystemFont"/>
              </a:rPr>
              <a:t>Technol</a:t>
            </a:r>
            <a:r>
              <a:rPr lang="en-GB" sz="16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en-GB" sz="1600" dirty="0" err="1">
                <a:solidFill>
                  <a:srgbClr val="212121"/>
                </a:solidFill>
                <a:latin typeface="BlinkMacSystemFont"/>
              </a:rPr>
              <a:t>Ther</a:t>
            </a:r>
            <a:r>
              <a:rPr lang="en-GB" sz="1600" dirty="0">
                <a:solidFill>
                  <a:srgbClr val="212121"/>
                </a:solidFill>
                <a:latin typeface="BlinkMacSystemFont"/>
              </a:rPr>
              <a:t>. 2022;24(12):873-880</a:t>
            </a:r>
            <a:endParaRPr lang="en-GB" sz="16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A03880-5F32-9038-31EF-1707517FDA0D}"/>
              </a:ext>
            </a:extLst>
          </p:cNvPr>
          <p:cNvSpPr/>
          <p:nvPr/>
        </p:nvSpPr>
        <p:spPr>
          <a:xfrm>
            <a:off x="8816009" y="3242713"/>
            <a:ext cx="1224136" cy="3097986"/>
          </a:xfrm>
          <a:prstGeom prst="roundRect">
            <a:avLst/>
          </a:prstGeom>
          <a:solidFill>
            <a:srgbClr val="FFC0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79A278-76B8-3711-2B12-A852DF737134}"/>
              </a:ext>
            </a:extLst>
          </p:cNvPr>
          <p:cNvSpPr txBox="1"/>
          <p:nvPr/>
        </p:nvSpPr>
        <p:spPr>
          <a:xfrm>
            <a:off x="446275" y="1580783"/>
            <a:ext cx="4304264" cy="501675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33 adults with T1D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Last meal and food insulin 13:00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(45g CHO, 25g PRO, 10g FAT)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Exercise target stated 14:00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Exercise at 16:00 for 40 mins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HITT (4x4 of 80% max ergometer)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Resistance (4 sets whole body)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Moderate (25% max ergometer)</a:t>
            </a:r>
          </a:p>
          <a:p>
            <a:pPr lvl="1"/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Exercise target off immediately after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 food for 4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Usual insulin with meal 20:40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60g (45g) CHO, 25g PRO, 20g FAT)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Overnight 00:00-06:00</a:t>
            </a:r>
          </a:p>
        </p:txBody>
      </p:sp>
    </p:spTree>
    <p:extLst>
      <p:ext uri="{BB962C8B-B14F-4D97-AF65-F5344CB8AC3E}">
        <p14:creationId xmlns:p14="http://schemas.microsoft.com/office/powerpoint/2010/main" val="96230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937A-FBC2-4975-A956-CAF7A674F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0"/>
            <a:ext cx="7104789" cy="1360746"/>
          </a:xfrm>
        </p:spPr>
        <p:txBody>
          <a:bodyPr>
            <a:normAutofit/>
          </a:bodyPr>
          <a:lstStyle/>
          <a:p>
            <a:r>
              <a:rPr lang="en-GB" sz="2700" dirty="0"/>
              <a:t>Post-exercise hyperglycaemia – </a:t>
            </a:r>
            <a:br>
              <a:rPr lang="en-GB" sz="2700" dirty="0"/>
            </a:br>
            <a:r>
              <a:rPr lang="en-GB" sz="2700" dirty="0"/>
              <a:t>Beware of prolonged insulin suspension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F0EF3-BB43-4942-B76F-098EBDB82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2348880"/>
            <a:ext cx="3849156" cy="3528392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7E6B169-3DFA-4A56-99F7-4932D0C3D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2397064"/>
            <a:ext cx="4315548" cy="34320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9736" y="3212976"/>
            <a:ext cx="864096" cy="21677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149E60-A694-5D01-158C-F9AFF78B4764}"/>
              </a:ext>
            </a:extLst>
          </p:cNvPr>
          <p:cNvSpPr/>
          <p:nvPr/>
        </p:nvSpPr>
        <p:spPr>
          <a:xfrm>
            <a:off x="7680176" y="3645024"/>
            <a:ext cx="648072" cy="19104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057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613F0-923D-4117-A046-B030D77D9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Practical aspects of AID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205A2-8E8B-4164-8EC4-D60E63EC8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829" y="6381328"/>
            <a:ext cx="5239704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Zaharieva et al. Diabetes </a:t>
            </a:r>
            <a:r>
              <a:rPr lang="en-GB" sz="1600" dirty="0" err="1"/>
              <a:t>Spectr</a:t>
            </a:r>
            <a:r>
              <a:rPr lang="en-GB" sz="1600" dirty="0"/>
              <a:t>. 2023;36(2):127-136.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5B83B-60C3-46D8-9B6A-8C7B53BF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484784"/>
            <a:ext cx="1055838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7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5A03-9CE3-4C50-833D-A86D4D6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6408712" cy="1360746"/>
          </a:xfrm>
        </p:spPr>
        <p:txBody>
          <a:bodyPr>
            <a:normAutofit/>
          </a:bodyPr>
          <a:lstStyle/>
          <a:p>
            <a:r>
              <a:rPr lang="en-GB" sz="3000" b="1" dirty="0"/>
              <a:t>Skin in the Game: Birmingham Art</a:t>
            </a:r>
            <a:br>
              <a:rPr lang="en-GB" sz="3000" dirty="0"/>
            </a:br>
            <a:r>
              <a:rPr lang="en-GB" sz="3000" b="1" dirty="0"/>
              <a:t>25/25/Target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0CF173-E1B8-4C9A-A656-1ED08CEA0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016301"/>
              </p:ext>
            </p:extLst>
          </p:nvPr>
        </p:nvGraphicFramePr>
        <p:xfrm>
          <a:off x="1631504" y="1659889"/>
          <a:ext cx="8928992" cy="4568825"/>
        </p:xfrm>
        <a:graphic>
          <a:graphicData uri="http://schemas.openxmlformats.org/drawingml/2006/table">
            <a:tbl>
              <a:tblPr firstRow="1" firstCol="1" bandRow="1"/>
              <a:tblGrid>
                <a:gridCol w="1368936">
                  <a:extLst>
                    <a:ext uri="{9D8B030D-6E8A-4147-A177-3AD203B41FA5}">
                      <a16:colId xmlns:a16="http://schemas.microsoft.com/office/drawing/2014/main" val="908637619"/>
                    </a:ext>
                  </a:extLst>
                </a:gridCol>
                <a:gridCol w="1368936">
                  <a:extLst>
                    <a:ext uri="{9D8B030D-6E8A-4147-A177-3AD203B41FA5}">
                      <a16:colId xmlns:a16="http://schemas.microsoft.com/office/drawing/2014/main" val="2003612044"/>
                    </a:ext>
                  </a:extLst>
                </a:gridCol>
                <a:gridCol w="1458439">
                  <a:extLst>
                    <a:ext uri="{9D8B030D-6E8A-4147-A177-3AD203B41FA5}">
                      <a16:colId xmlns:a16="http://schemas.microsoft.com/office/drawing/2014/main" val="556444076"/>
                    </a:ext>
                  </a:extLst>
                </a:gridCol>
                <a:gridCol w="1458439">
                  <a:extLst>
                    <a:ext uri="{9D8B030D-6E8A-4147-A177-3AD203B41FA5}">
                      <a16:colId xmlns:a16="http://schemas.microsoft.com/office/drawing/2014/main" val="1683950390"/>
                    </a:ext>
                  </a:extLst>
                </a:gridCol>
                <a:gridCol w="1177897">
                  <a:extLst>
                    <a:ext uri="{9D8B030D-6E8A-4147-A177-3AD203B41FA5}">
                      <a16:colId xmlns:a16="http://schemas.microsoft.com/office/drawing/2014/main" val="1821939489"/>
                    </a:ext>
                  </a:extLst>
                </a:gridCol>
                <a:gridCol w="1004931">
                  <a:extLst>
                    <a:ext uri="{9D8B030D-6E8A-4147-A177-3AD203B41FA5}">
                      <a16:colId xmlns:a16="http://schemas.microsoft.com/office/drawing/2014/main" val="2370566496"/>
                    </a:ext>
                  </a:extLst>
                </a:gridCol>
                <a:gridCol w="1091414">
                  <a:extLst>
                    <a:ext uri="{9D8B030D-6E8A-4147-A177-3AD203B41FA5}">
                      <a16:colId xmlns:a16="http://schemas.microsoft.com/office/drawing/2014/main" val="3993395027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Before exercise</a:t>
                      </a:r>
                      <a:endParaRPr lang="en-GB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During Exercise</a:t>
                      </a:r>
                      <a:endParaRPr lang="en-GB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After exercise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866061"/>
                  </a:ext>
                </a:extLst>
              </a:tr>
              <a:tr h="313055"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Prandial insulin 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Activity target  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Carbohydrate  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Activity target  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Post exercise prandial insulin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677909"/>
                  </a:ext>
                </a:extLst>
              </a:tr>
              <a:tr h="597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execution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If meal is consumed within 2 hours of exercise, adjust prandial dose using these suggestions 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Ideally start Activity target 90-120 minutes before exercise BUT start just before if 90-120 mins is not possible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Consume quickly absorbed carbohydrate based on sensor value and trend arrow every 20-30 minutes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221530"/>
                  </a:ext>
                </a:extLst>
              </a:tr>
              <a:tr h="37147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Exercise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&gt;15.0mmol/L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using starting plan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Regular prandial insulin dose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Follow carbohydrate chart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Regular prandial insulin dose 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605083"/>
                  </a:ext>
                </a:extLst>
              </a:tr>
              <a:tr h="3289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Starting plan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-25% 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 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-25%  </a:t>
                      </a:r>
                      <a:endParaRPr lang="en-GB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233254"/>
                  </a:ext>
                </a:extLst>
              </a:tr>
              <a:tr h="3289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&lt;5.0mmol/L 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using starting plan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-50% 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 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 for 6 hours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-50% </a:t>
                      </a:r>
                      <a:endParaRPr lang="en-GB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564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019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EE7C2-E589-4CCE-A5A6-CFDAD3D8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b="1" dirty="0"/>
              <a:t>25/25/Target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1ACD6-BF07-448D-BCB6-B8C705091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109" y="3780213"/>
            <a:ext cx="2943783" cy="3043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5DAC1-6317-428A-8696-C90B197BE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306" y="3927359"/>
            <a:ext cx="5211586" cy="2840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A3CEB7-B9E2-48A5-8E90-0F1F02DA7BEF}"/>
              </a:ext>
            </a:extLst>
          </p:cNvPr>
          <p:cNvSpPr txBox="1"/>
          <p:nvPr/>
        </p:nvSpPr>
        <p:spPr>
          <a:xfrm>
            <a:off x="2295700" y="1382387"/>
            <a:ext cx="69964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Football: 19:00 to 20:00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-25% carbs enter 18:00 and 18:30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Activity Mode on 19:00 for 1 hour (forgot 90 mins before) – See basal suspension for full hour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10g glucose 19:00 and another 10g and 19:30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-25% carbs enter 21:00 and activity mode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664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65BE-2928-4378-9C57-D82782C1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000" dirty="0"/>
              <a:t>Acknowledgements</a:t>
            </a:r>
            <a:br>
              <a:rPr lang="en-GB" sz="3000" dirty="0"/>
            </a:br>
            <a:br>
              <a:rPr lang="en-GB" sz="3000" dirty="0"/>
            </a:br>
            <a:r>
              <a:rPr lang="en-GB" sz="3000" dirty="0"/>
              <a:t>“Those who teach should do” Nassim Nicolas Taleb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C9129-AC0D-4CBF-850B-8294652DC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026" y="2195980"/>
            <a:ext cx="2612213" cy="8794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/>
              <a:t>Birmingham Women’s and Children’s Diabetes Team</a:t>
            </a:r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r>
              <a:rPr lang="en-GB" sz="1400" b="1" dirty="0"/>
              <a:t>Dr Suma Uday (Mentor)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60823-3FC0-4F61-AB43-E1311E7BA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75" y="4654313"/>
            <a:ext cx="2828188" cy="1598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C63486-9C7C-4D76-B25F-B97FB12EB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64" y="4238625"/>
            <a:ext cx="1932103" cy="2088232"/>
          </a:xfrm>
          <a:prstGeom prst="rect">
            <a:avLst/>
          </a:prstGeom>
        </p:spPr>
      </p:pic>
      <p:pic>
        <p:nvPicPr>
          <p:cNvPr id="1026" name="Picture 2" descr="Type 1 Diabetes &amp; Exercise: Highlights from the Performance in Exercise and">
            <a:extLst>
              <a:ext uri="{FF2B5EF4-FFF2-40B4-BE49-F238E27FC236}">
                <a16:creationId xmlns:a16="http://schemas.microsoft.com/office/drawing/2014/main" id="{142C959F-BAEE-4B62-89FD-CD67F6F7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24" y="1460309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avy weights – Pertinent Observations">
            <a:extLst>
              <a:ext uri="{FF2B5EF4-FFF2-40B4-BE49-F238E27FC236}">
                <a16:creationId xmlns:a16="http://schemas.microsoft.com/office/drawing/2014/main" id="{AA8289F3-9594-4324-B1F5-BAF1E18F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641" y="4571492"/>
            <a:ext cx="2426095" cy="17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A810B2-8180-4631-81FB-F3BA75D0666F}"/>
              </a:ext>
            </a:extLst>
          </p:cNvPr>
          <p:cNvSpPr txBox="1">
            <a:spLocks/>
          </p:cNvSpPr>
          <p:nvPr/>
        </p:nvSpPr>
        <p:spPr>
          <a:xfrm>
            <a:off x="367071" y="6003393"/>
            <a:ext cx="2828188" cy="101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Francesca Annan RD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01B304-448D-41B1-83FE-F26ABB328BB0}"/>
              </a:ext>
            </a:extLst>
          </p:cNvPr>
          <p:cNvSpPr txBox="1">
            <a:spLocks/>
          </p:cNvSpPr>
          <p:nvPr/>
        </p:nvSpPr>
        <p:spPr>
          <a:xfrm>
            <a:off x="3571394" y="6012325"/>
            <a:ext cx="2474943" cy="101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lvl="0" indent="0">
              <a:buNone/>
            </a:pPr>
            <a:r>
              <a:rPr lang="en-GB" sz="1800" b="1">
                <a:solidFill>
                  <a:srgbClr val="231F20"/>
                </a:solidFill>
              </a:rPr>
              <a:t>Dr Dessi Zaharieva</a:t>
            </a:r>
            <a:endParaRPr lang="en-GB" sz="1800" b="1" dirty="0">
              <a:solidFill>
                <a:srgbClr val="231F2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F515858-36D6-4529-BE6A-64E83D653B99}"/>
              </a:ext>
            </a:extLst>
          </p:cNvPr>
          <p:cNvSpPr txBox="1">
            <a:spLocks/>
          </p:cNvSpPr>
          <p:nvPr/>
        </p:nvSpPr>
        <p:spPr>
          <a:xfrm>
            <a:off x="6772395" y="6382157"/>
            <a:ext cx="2474943" cy="101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00A624-303D-4EE5-AE5A-D92DBB2A953E}"/>
              </a:ext>
            </a:extLst>
          </p:cNvPr>
          <p:cNvSpPr/>
          <p:nvPr/>
        </p:nvSpPr>
        <p:spPr>
          <a:xfrm>
            <a:off x="6685563" y="6256579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Prof Othmar Moser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F92BF-0817-41D4-81AA-255A57F4F1DE}"/>
              </a:ext>
            </a:extLst>
          </p:cNvPr>
          <p:cNvSpPr/>
          <p:nvPr/>
        </p:nvSpPr>
        <p:spPr>
          <a:xfrm>
            <a:off x="9555258" y="6384970"/>
            <a:ext cx="2539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Nassim Nicolas Taleb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65500C-6F4D-4D60-BE32-185D93F84D92}"/>
              </a:ext>
            </a:extLst>
          </p:cNvPr>
          <p:cNvSpPr/>
          <p:nvPr/>
        </p:nvSpPr>
        <p:spPr>
          <a:xfrm>
            <a:off x="6394475" y="4079684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Prof Mike Riddell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408F6F-A9B5-47DA-AFAD-D834C5FFDEB9}"/>
              </a:ext>
            </a:extLst>
          </p:cNvPr>
          <p:cNvSpPr/>
          <p:nvPr/>
        </p:nvSpPr>
        <p:spPr>
          <a:xfrm>
            <a:off x="9627938" y="4081905"/>
            <a:ext cx="2266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Dr Peter Adolfsson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EB9D4-A7DF-6A80-34DE-F6FF528D4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3485" y="4614886"/>
            <a:ext cx="2922056" cy="1651597"/>
          </a:xfrm>
          <a:prstGeom prst="rect">
            <a:avLst/>
          </a:prstGeom>
        </p:spPr>
      </p:pic>
      <p:pic>
        <p:nvPicPr>
          <p:cNvPr id="12" name="Picture 11" descr="A person working out on a machine&#10;&#10;Description automatically generated">
            <a:extLst>
              <a:ext uri="{FF2B5EF4-FFF2-40B4-BE49-F238E27FC236}">
                <a16:creationId xmlns:a16="http://schemas.microsoft.com/office/drawing/2014/main" id="{31A7DCD0-2311-5F91-5434-10CF397535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0" y="1449580"/>
            <a:ext cx="2088232" cy="2544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CDF681-7FCB-6203-6402-0C00116738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150" y="1737660"/>
            <a:ext cx="3273661" cy="23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48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7A38-DB66-A944-95A2-E876B431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0D46F-D095-BC41-9971-95D00F0F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96300"/>
            <a:ext cx="9289032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Skin in the Game Heuristics: Birmingham’s Art</a:t>
            </a:r>
          </a:p>
          <a:p>
            <a:r>
              <a:rPr lang="en-US" sz="1800" dirty="0"/>
              <a:t>10 by 2.0 mmol/L (40 mg/dL)</a:t>
            </a:r>
          </a:p>
          <a:p>
            <a:r>
              <a:rPr lang="en-US" sz="1800" dirty="0"/>
              <a:t>50/50/20 for MDI and CSII</a:t>
            </a:r>
          </a:p>
          <a:p>
            <a:r>
              <a:rPr lang="en-US" sz="1800" dirty="0"/>
              <a:t>25/25/Target for AID</a:t>
            </a:r>
          </a:p>
          <a:p>
            <a:r>
              <a:rPr lang="en-US" sz="1800" dirty="0"/>
              <a:t>The Glucose Never Lies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Things to read:</a:t>
            </a:r>
          </a:p>
          <a:p>
            <a:r>
              <a:rPr lang="en-US" sz="1800" dirty="0"/>
              <a:t>ISPAD 2022: Exercise Guidelines</a:t>
            </a:r>
          </a:p>
          <a:p>
            <a:r>
              <a:rPr lang="en-US" sz="1800" dirty="0"/>
              <a:t>Nassim Nicolas </a:t>
            </a:r>
            <a:r>
              <a:rPr lang="en-US" sz="1800" dirty="0" err="1"/>
              <a:t>Taleb</a:t>
            </a:r>
            <a:endParaRPr lang="en-US" sz="1800" dirty="0"/>
          </a:p>
          <a:p>
            <a:pPr lvl="1"/>
            <a:r>
              <a:rPr lang="en-US" sz="1800" i="1" dirty="0"/>
              <a:t>Skin in the Game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Become an Artist:</a:t>
            </a:r>
          </a:p>
          <a:p>
            <a:r>
              <a:rPr lang="en-GB" sz="1800" dirty="0"/>
              <a:t>Birmingham Resources – I grant </a:t>
            </a:r>
            <a:r>
              <a:rPr lang="en-GB" sz="1800" b="1" dirty="0"/>
              <a:t>ubiquitous permission</a:t>
            </a:r>
          </a:p>
          <a:p>
            <a:r>
              <a:rPr lang="en-GB" sz="1800" dirty="0"/>
              <a:t>Adobe Acrobat Pro </a:t>
            </a:r>
          </a:p>
          <a:p>
            <a:r>
              <a:rPr lang="en-GB" sz="1800" dirty="0">
                <a:hlinkClick r:id="rId3"/>
              </a:rPr>
              <a:t>johnpemberton@nhs.net</a:t>
            </a:r>
            <a:r>
              <a:rPr lang="en-GB" sz="18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AF163-AC08-5EF1-F788-B24B3284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328" y="1350558"/>
            <a:ext cx="2764515" cy="2644318"/>
          </a:xfrm>
          <a:prstGeom prst="rect">
            <a:avLst/>
          </a:prstGeom>
        </p:spPr>
      </p:pic>
      <p:pic>
        <p:nvPicPr>
          <p:cNvPr id="1026" name="Picture 2" descr="Resource - Create Art">
            <a:extLst>
              <a:ext uri="{FF2B5EF4-FFF2-40B4-BE49-F238E27FC236}">
                <a16:creationId xmlns:a16="http://schemas.microsoft.com/office/drawing/2014/main" id="{5E96E259-0DE3-43B7-BDC2-1C9DAD76A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4291916"/>
            <a:ext cx="3204401" cy="26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289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62CC-8C5C-E3BC-4120-066DA96B2B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6408738" cy="1360488"/>
          </a:xfrm>
        </p:spPr>
        <p:txBody>
          <a:bodyPr>
            <a:normAutofit/>
          </a:bodyPr>
          <a:lstStyle/>
          <a:p>
            <a:r>
              <a:rPr lang="en-GB" sz="3000" dirty="0"/>
              <a:t>WHO recommendations</a:t>
            </a:r>
            <a:endParaRPr lang="en-GB" sz="30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DFD919-2A29-D2D9-62D0-4EEA2E96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5" y="1443242"/>
            <a:ext cx="8208912" cy="53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00F06E-F2A8-C232-796A-FF9F3759323C}"/>
              </a:ext>
            </a:extLst>
          </p:cNvPr>
          <p:cNvSpPr txBox="1"/>
          <p:nvPr/>
        </p:nvSpPr>
        <p:spPr>
          <a:xfrm>
            <a:off x="8184232" y="2548061"/>
            <a:ext cx="9002272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200" i="1" dirty="0"/>
              <a:t>“</a:t>
            </a:r>
            <a:r>
              <a:rPr lang="en-GB" sz="2200" b="1" i="1" dirty="0"/>
              <a:t>Those who teach should do</a:t>
            </a:r>
            <a:r>
              <a:rPr lang="en-GB" sz="2200" i="1" dirty="0"/>
              <a:t>” </a:t>
            </a:r>
            <a:endParaRPr lang="en-US" sz="2200" dirty="0">
              <a:cs typeface="Arial"/>
            </a:endParaRPr>
          </a:p>
          <a:p>
            <a:r>
              <a:rPr lang="en-GB" sz="2200" i="1" dirty="0"/>
              <a:t>Nicolas Nassim Taleb</a:t>
            </a:r>
            <a:endParaRPr lang="en-GB" sz="2200" dirty="0"/>
          </a:p>
          <a:p>
            <a:r>
              <a:rPr lang="en-GB" sz="2200" i="1" dirty="0">
                <a:cs typeface="Arial"/>
              </a:rPr>
              <a:t>Skin in the Game</a:t>
            </a:r>
          </a:p>
          <a:p>
            <a:endParaRPr lang="en-GB" b="1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64D23-F924-F6B8-B5FF-24842E659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369" y="3861048"/>
            <a:ext cx="3556942" cy="25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06C58-53B9-1CB2-CEE2-78A87AF3B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GB" sz="3000" dirty="0"/>
            </a:br>
            <a:r>
              <a:rPr lang="en-GB" sz="3000" dirty="0"/>
              <a:t>Meeting the WHO recommendations?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01C31-F1E0-38A4-6E51-32A19E334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3" y="1374442"/>
            <a:ext cx="8624081" cy="499715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18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100" b="1" dirty="0">
                <a:latin typeface="+mj-lt"/>
              </a:rPr>
              <a:t>Less than 10% of children worldwide meet WHO movement targets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1700" dirty="0">
                <a:latin typeface="+mj-lt"/>
              </a:rPr>
              <a:t>Tapia-Serrano et al., J Sport Health Sci. 2022;11(4):427-437.</a:t>
            </a:r>
            <a:endParaRPr lang="en-GB" sz="17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21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1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Children with T1D have lower activity levels than their peers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17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 Lima et al., </a:t>
            </a:r>
            <a:r>
              <a:rPr lang="en-GB" sz="17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Pediatr</a:t>
            </a:r>
            <a:r>
              <a:rPr lang="en-GB" sz="17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Exerc</a:t>
            </a:r>
            <a:r>
              <a:rPr lang="en-GB" sz="17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Sci. 2017;1;29(2):213–9.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1700" dirty="0" err="1">
                <a:latin typeface="+mj-lt"/>
                <a:ea typeface="Calibri" panose="020F0502020204030204" pitchFamily="34" charset="0"/>
              </a:rPr>
              <a:t>Czenczek</a:t>
            </a:r>
            <a:r>
              <a:rPr lang="en-GB" sz="1700" dirty="0">
                <a:latin typeface="+mj-lt"/>
                <a:ea typeface="Calibri" panose="020F0502020204030204" pitchFamily="34" charset="0"/>
              </a:rPr>
              <a:t>-Lewandowski et al., Int J Environ Res Public Health. 2019;16(18):3498.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2100" dirty="0"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100" b="1" dirty="0">
                <a:latin typeface="+mj-lt"/>
              </a:rPr>
              <a:t>Fear of hypoglycaemia is a major barrier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1700" dirty="0">
                <a:latin typeface="+mj-lt"/>
              </a:rPr>
              <a:t>Jabbour et al., Can J diabetes. 2019;40(2):170–2.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t-BR" sz="1800" dirty="0">
              <a:latin typeface="+mj-lt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119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52E158-A664-0A38-FED6-B9DFCFF95966}"/>
              </a:ext>
            </a:extLst>
          </p:cNvPr>
          <p:cNvSpPr txBox="1"/>
          <p:nvPr/>
        </p:nvSpPr>
        <p:spPr>
          <a:xfrm>
            <a:off x="5783338" y="6525344"/>
            <a:ext cx="5292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dvOTf563b7c8.BI"/>
              </a:rPr>
              <a:t>Manohar et al., Diabetes Care 2012;</a:t>
            </a:r>
            <a:r>
              <a:rPr lang="en-GB" dirty="0">
                <a:latin typeface="AdvOT0f59d5f2.B"/>
              </a:rPr>
              <a:t>35:2493</a:t>
            </a:r>
            <a:r>
              <a:rPr lang="en-GB" dirty="0">
                <a:latin typeface="AdvOT0f59d5f2.B+20"/>
              </a:rPr>
              <a:t>–</a:t>
            </a:r>
            <a:r>
              <a:rPr lang="en-GB" dirty="0">
                <a:latin typeface="AdvOT0f59d5f2.B"/>
              </a:rPr>
              <a:t>2499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780331-EF14-81AC-27A5-360AB6253AB7}"/>
              </a:ext>
            </a:extLst>
          </p:cNvPr>
          <p:cNvSpPr txBox="1">
            <a:spLocks/>
          </p:cNvSpPr>
          <p:nvPr/>
        </p:nvSpPr>
        <p:spPr>
          <a:xfrm>
            <a:off x="1524001" y="185739"/>
            <a:ext cx="6913563" cy="1362075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Walking at usual pace after eating</a:t>
            </a:r>
          </a:p>
          <a:p>
            <a:r>
              <a:rPr lang="en-GB" sz="3000" dirty="0"/>
              <a:t>12 T1D adults and 12 controls</a:t>
            </a:r>
            <a:br>
              <a:rPr lang="en-GB" sz="3000" dirty="0"/>
            </a:br>
            <a:endParaRPr lang="en-GB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54B2CE-8807-CD72-9C09-1257C30D8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1" y="1700809"/>
            <a:ext cx="5855397" cy="4434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88D5BD-E8D8-A2E4-DA54-9C416B5F717A}"/>
              </a:ext>
            </a:extLst>
          </p:cNvPr>
          <p:cNvSpPr/>
          <p:nvPr/>
        </p:nvSpPr>
        <p:spPr>
          <a:xfrm>
            <a:off x="5663952" y="1628800"/>
            <a:ext cx="2988332" cy="2088232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69E867-C51C-5A69-EE4B-C0390CDAE98A}"/>
              </a:ext>
            </a:extLst>
          </p:cNvPr>
          <p:cNvSpPr/>
          <p:nvPr/>
        </p:nvSpPr>
        <p:spPr>
          <a:xfrm>
            <a:off x="5663952" y="3678250"/>
            <a:ext cx="2988333" cy="1982999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28E3E-52F9-7046-5005-6B59A9C7CE76}"/>
              </a:ext>
            </a:extLst>
          </p:cNvPr>
          <p:cNvSpPr txBox="1"/>
          <p:nvPr/>
        </p:nvSpPr>
        <p:spPr>
          <a:xfrm>
            <a:off x="8904312" y="1988840"/>
            <a:ext cx="32176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dirty="0">
                <a:latin typeface="AdvTTa9c1b374"/>
              </a:rPr>
              <a:t>It’s an </a:t>
            </a:r>
            <a:r>
              <a:rPr lang="en-GB" sz="4000" b="1" dirty="0">
                <a:latin typeface="AdvTTa9c1b374"/>
              </a:rPr>
              <a:t>EVERYBODY</a:t>
            </a:r>
            <a:r>
              <a:rPr lang="en-GB" sz="4000" dirty="0">
                <a:latin typeface="AdvTTa9c1b374"/>
              </a:rPr>
              <a:t> thing,</a:t>
            </a:r>
          </a:p>
          <a:p>
            <a:pPr algn="l"/>
            <a:r>
              <a:rPr lang="en-GB" sz="4000" dirty="0">
                <a:latin typeface="AdvTTa9c1b374"/>
              </a:rPr>
              <a:t>Not just a T1D thing!</a:t>
            </a:r>
          </a:p>
        </p:txBody>
      </p:sp>
    </p:spTree>
    <p:extLst>
      <p:ext uri="{BB962C8B-B14F-4D97-AF65-F5344CB8AC3E}">
        <p14:creationId xmlns:p14="http://schemas.microsoft.com/office/powerpoint/2010/main" val="56861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DE7F-6A03-A9CD-DFDC-31DF78D01E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4955" y="-42396"/>
            <a:ext cx="7273925" cy="1360488"/>
          </a:xfrm>
        </p:spPr>
        <p:txBody>
          <a:bodyPr>
            <a:normAutofit/>
          </a:bodyPr>
          <a:lstStyle/>
          <a:p>
            <a:r>
              <a:rPr lang="en-GB" sz="3000" b="1" dirty="0"/>
              <a:t>Skin in the Game: Birmingham Art</a:t>
            </a:r>
            <a:br>
              <a:rPr lang="en-GB" sz="3000" dirty="0"/>
            </a:br>
            <a:r>
              <a:rPr lang="en-GB" sz="3000" dirty="0"/>
              <a:t>Teaching Activity after meals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D7A01-3FC0-42F4-B7B4-E59231877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275" y="1428430"/>
            <a:ext cx="4517092" cy="3122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53F2B7-94F7-4461-87E4-B42E7FD36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460" y="1360746"/>
            <a:ext cx="3998403" cy="31038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E08C4-C0F2-4DF2-9793-53627D2193E0}"/>
              </a:ext>
            </a:extLst>
          </p:cNvPr>
          <p:cNvSpPr/>
          <p:nvPr/>
        </p:nvSpPr>
        <p:spPr>
          <a:xfrm>
            <a:off x="1667236" y="4761308"/>
            <a:ext cx="4655527" cy="360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CA634-970E-5DB2-3A51-D5570BE6F277}"/>
              </a:ext>
            </a:extLst>
          </p:cNvPr>
          <p:cNvSpPr txBox="1"/>
          <p:nvPr/>
        </p:nvSpPr>
        <p:spPr>
          <a:xfrm>
            <a:off x="4006513" y="4692536"/>
            <a:ext cx="72728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Dessi Zaharieva PhD (Stanford)</a:t>
            </a:r>
          </a:p>
          <a:p>
            <a:endParaRPr lang="en-GB" dirty="0"/>
          </a:p>
          <a:p>
            <a:r>
              <a:rPr lang="en-GB" dirty="0"/>
              <a:t>Friday 1600-17:00 – Technology, Nutrition, Exercise Oral session</a:t>
            </a:r>
          </a:p>
          <a:p>
            <a:endParaRPr lang="en-GB" dirty="0"/>
          </a:p>
          <a:p>
            <a:r>
              <a:rPr lang="en-GB" dirty="0"/>
              <a:t>O-53 </a:t>
            </a:r>
            <a:r>
              <a:rPr lang="en-GB" b="1" dirty="0"/>
              <a:t>Increasing step count during the first year after diagnosis relates to increased time in range among youth with type 1 diabetes</a:t>
            </a:r>
            <a:r>
              <a:rPr lang="en-GB" dirty="0"/>
              <a:t>: 4T exercise study results</a:t>
            </a:r>
          </a:p>
          <a:p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B6FA3-45C6-E54C-FFD4-58685FEBA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4" y="4684352"/>
            <a:ext cx="2736304" cy="1546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835C4C-5BB0-6BE3-A0F8-E76D036FD8E0}"/>
              </a:ext>
            </a:extLst>
          </p:cNvPr>
          <p:cNvSpPr txBox="1"/>
          <p:nvPr/>
        </p:nvSpPr>
        <p:spPr>
          <a:xfrm>
            <a:off x="191344" y="6230958"/>
            <a:ext cx="33843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“</a:t>
            </a:r>
            <a:r>
              <a:rPr lang="en-GB" sz="1600" b="1" i="1" dirty="0"/>
              <a:t>Those who teach should do</a:t>
            </a:r>
            <a:r>
              <a:rPr lang="en-GB" sz="1600" i="1" dirty="0"/>
              <a:t>” Nassim Nicolas Taleb</a:t>
            </a:r>
          </a:p>
          <a:p>
            <a:pPr algn="ctr"/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4756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D780331-EF14-81AC-27A5-360AB6253AB7}"/>
              </a:ext>
            </a:extLst>
          </p:cNvPr>
          <p:cNvSpPr txBox="1">
            <a:spLocks/>
          </p:cNvSpPr>
          <p:nvPr/>
        </p:nvSpPr>
        <p:spPr>
          <a:xfrm>
            <a:off x="1524001" y="185739"/>
            <a:ext cx="6913563" cy="1362075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000" dirty="0">
                <a:solidFill>
                  <a:srgbClr val="FFFFFF"/>
                </a:solidFill>
                <a:latin typeface="Arial"/>
              </a:rPr>
              <a:t>ISPAD 2022 Recommendation</a:t>
            </a:r>
            <a:br>
              <a:rPr lang="en-GB" sz="3000" dirty="0">
                <a:solidFill>
                  <a:srgbClr val="FFFFFF"/>
                </a:solidFill>
                <a:latin typeface="Arial"/>
              </a:rPr>
            </a:br>
            <a:endParaRPr lang="en-GB" sz="3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0000D-A86C-F52D-9303-107AEC9A3B1F}"/>
              </a:ext>
            </a:extLst>
          </p:cNvPr>
          <p:cNvSpPr txBox="1"/>
          <p:nvPr/>
        </p:nvSpPr>
        <p:spPr>
          <a:xfrm>
            <a:off x="1847528" y="2348881"/>
            <a:ext cx="86409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dirty="0">
                <a:latin typeface="AdvTTa9c1b374"/>
              </a:rPr>
              <a:t>Moderate intensity aerobic activity, such as walking and cycling for 15</a:t>
            </a:r>
            <a:r>
              <a:rPr lang="en-GB" sz="4000" dirty="0">
                <a:latin typeface="AdvTTa9c1b374+20"/>
              </a:rPr>
              <a:t>–</a:t>
            </a:r>
            <a:r>
              <a:rPr lang="en-GB" sz="4000" dirty="0">
                <a:latin typeface="AdvTTa9c1b374"/>
              </a:rPr>
              <a:t>45 min between meals, safely lower glucose levels &gt;10 mmol/L (190 mg/dl). B</a:t>
            </a:r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6CFFF-3496-7212-0A27-CE5244C6439F}"/>
              </a:ext>
            </a:extLst>
          </p:cNvPr>
          <p:cNvSpPr/>
          <p:nvPr/>
        </p:nvSpPr>
        <p:spPr>
          <a:xfrm>
            <a:off x="5375921" y="6405056"/>
            <a:ext cx="5939446" cy="452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70000"/>
              </a:lnSpc>
              <a:spcBef>
                <a:spcPts val="300"/>
              </a:spcBef>
              <a:defRPr/>
            </a:pPr>
            <a:r>
              <a:rPr lang="pt-BR" sz="1600" i="1" dirty="0">
                <a:solidFill>
                  <a:srgbClr val="231F20"/>
                </a:solidFill>
                <a:latin typeface="Arial"/>
              </a:rPr>
              <a:t>Adolfsson et al., Pediatr Diabetes. 2022; </a:t>
            </a:r>
            <a:r>
              <a:rPr lang="pt-BR" sz="1600" dirty="0">
                <a:solidFill>
                  <a:srgbClr val="231F20"/>
                </a:solidFill>
                <a:latin typeface="Arial"/>
              </a:rPr>
              <a:t>23(8):1341-1372.</a:t>
            </a:r>
            <a:endParaRPr lang="en-GB" altLang="en-US" sz="1600" b="1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08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F1E4-45BD-4474-912C-BCF1A8DCC3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-63500"/>
            <a:ext cx="7056438" cy="1360488"/>
          </a:xfrm>
        </p:spPr>
        <p:txBody>
          <a:bodyPr>
            <a:normAutofit/>
          </a:bodyPr>
          <a:lstStyle/>
          <a:p>
            <a:pPr algn="l"/>
            <a:r>
              <a:rPr lang="en-GB" sz="3000" dirty="0">
                <a:latin typeface="AdvTT6071803a.B"/>
              </a:rPr>
              <a:t>The higher they start, the harder they fall </a:t>
            </a:r>
            <a:br>
              <a:rPr lang="en-GB" sz="3000" dirty="0">
                <a:latin typeface="AdvTT6071803a.B"/>
              </a:rPr>
            </a:br>
            <a:r>
              <a:rPr lang="en-GB" sz="3000" dirty="0">
                <a:latin typeface="AdvTT6071803a.B"/>
              </a:rPr>
              <a:t>Can that can be used to T1D advantage?</a:t>
            </a:r>
            <a:endParaRPr lang="en-GB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54E9D7-DDBD-4DC8-B592-6C0590D78C44}"/>
              </a:ext>
            </a:extLst>
          </p:cNvPr>
          <p:cNvSpPr txBox="1"/>
          <p:nvPr/>
        </p:nvSpPr>
        <p:spPr>
          <a:xfrm>
            <a:off x="6775499" y="1993918"/>
            <a:ext cx="382557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231F20"/>
                </a:solidFill>
                <a:latin typeface="Arial"/>
              </a:rPr>
              <a:t>When above 10.6mmol/L (190mg/dL) moderate intensity exercise (brisk walking and cycling) lowers the glucose level with low risk of hypoglycaemia</a:t>
            </a:r>
          </a:p>
          <a:p>
            <a:pPr>
              <a:defRPr/>
            </a:pPr>
            <a:endParaRPr lang="en-GB" dirty="0">
              <a:solidFill>
                <a:srgbClr val="231F20"/>
              </a:solidFill>
              <a:latin typeface="Arial"/>
            </a:endParaRPr>
          </a:p>
          <a:p>
            <a:pPr>
              <a:defRPr/>
            </a:pPr>
            <a:r>
              <a:rPr lang="en-GB" b="1" dirty="0">
                <a:solidFill>
                  <a:srgbClr val="231F20"/>
                </a:solidFill>
                <a:latin typeface="Arial"/>
              </a:rPr>
              <a:t>45 minutes drops by:</a:t>
            </a:r>
          </a:p>
          <a:p>
            <a:pPr>
              <a:defRPr/>
            </a:pPr>
            <a:endParaRPr lang="en-GB" b="1" dirty="0">
              <a:solidFill>
                <a:srgbClr val="231F20"/>
              </a:solidFill>
              <a:latin typeface="Arial"/>
            </a:endParaRPr>
          </a:p>
          <a:p>
            <a:pPr>
              <a:defRPr/>
            </a:pPr>
            <a:r>
              <a:rPr lang="en-GB" b="1" dirty="0">
                <a:solidFill>
                  <a:srgbClr val="231F20"/>
                </a:solidFill>
                <a:latin typeface="Arial"/>
              </a:rPr>
              <a:t>Median (quartiles)</a:t>
            </a:r>
          </a:p>
          <a:p>
            <a:pPr>
              <a:defRPr/>
            </a:pPr>
            <a:endParaRPr lang="en-GB" b="1" dirty="0">
              <a:solidFill>
                <a:srgbClr val="231F20"/>
              </a:solidFill>
              <a:latin typeface="Arial"/>
            </a:endParaRPr>
          </a:p>
          <a:p>
            <a:pPr>
              <a:defRPr/>
            </a:pPr>
            <a:r>
              <a:rPr lang="en-GB" b="1" dirty="0">
                <a:solidFill>
                  <a:srgbClr val="231F20"/>
                </a:solidFill>
                <a:latin typeface="Arial"/>
              </a:rPr>
              <a:t>110 mg/dL (78 – 160 mg/dL)</a:t>
            </a:r>
          </a:p>
          <a:p>
            <a:pPr>
              <a:defRPr/>
            </a:pPr>
            <a:endParaRPr lang="en-GB" b="1" dirty="0">
              <a:solidFill>
                <a:srgbClr val="231F20"/>
              </a:solidFill>
              <a:latin typeface="Arial"/>
            </a:endParaRPr>
          </a:p>
          <a:p>
            <a:pPr>
              <a:defRPr/>
            </a:pPr>
            <a:r>
              <a:rPr lang="en-GB" b="1" dirty="0">
                <a:solidFill>
                  <a:srgbClr val="231F20"/>
                </a:solidFill>
                <a:latin typeface="Arial"/>
              </a:rPr>
              <a:t>6.6 mmol/L (4.3 – 8.9 mmol/L)</a:t>
            </a:r>
          </a:p>
          <a:p>
            <a:pPr>
              <a:defRPr/>
            </a:pPr>
            <a:endParaRPr lang="en-GB" sz="1600" dirty="0">
              <a:solidFill>
                <a:srgbClr val="231F20"/>
              </a:solidFill>
              <a:latin typeface="Arial"/>
            </a:endParaRPr>
          </a:p>
          <a:p>
            <a:pPr>
              <a:defRPr/>
            </a:pPr>
            <a:endParaRPr lang="en-GB" sz="1600" b="1" dirty="0">
              <a:solidFill>
                <a:srgbClr val="231F20"/>
              </a:solidFill>
              <a:latin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358B44-09DF-450A-AE12-01B354150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1628800"/>
            <a:ext cx="4600444" cy="49159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D1537A-8934-419C-FF92-78313789E6B7}"/>
              </a:ext>
            </a:extLst>
          </p:cNvPr>
          <p:cNvSpPr/>
          <p:nvPr/>
        </p:nvSpPr>
        <p:spPr>
          <a:xfrm>
            <a:off x="1847528" y="3501008"/>
            <a:ext cx="4032448" cy="1656184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AD026F-C745-26AA-73E0-A4655BA7E2D5}"/>
              </a:ext>
            </a:extLst>
          </p:cNvPr>
          <p:cNvSpPr/>
          <p:nvPr/>
        </p:nvSpPr>
        <p:spPr>
          <a:xfrm>
            <a:off x="4727848" y="3501008"/>
            <a:ext cx="1080120" cy="1656184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89F4E5-B3AC-4446-945C-CC53402F1194}"/>
              </a:ext>
            </a:extLst>
          </p:cNvPr>
          <p:cNvSpPr txBox="1"/>
          <p:nvPr/>
        </p:nvSpPr>
        <p:spPr>
          <a:xfrm>
            <a:off x="7176120" y="6519446"/>
            <a:ext cx="5513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Riddell et al., </a:t>
            </a:r>
            <a:r>
              <a:rPr lang="en-GB" sz="1600" dirty="0" err="1"/>
              <a:t>Paediat</a:t>
            </a:r>
            <a:r>
              <a:rPr lang="en-GB" sz="1600" dirty="0"/>
              <a:t> Diabetes 2019; 20(1): 99-106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17B5A2-7115-49F1-9284-38C1B4840AC5}"/>
              </a:ext>
            </a:extLst>
          </p:cNvPr>
          <p:cNvSpPr/>
          <p:nvPr/>
        </p:nvSpPr>
        <p:spPr>
          <a:xfrm>
            <a:off x="2207568" y="1628800"/>
            <a:ext cx="424040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D85D5-0BD2-95A0-5502-E61E1F8B44CB}"/>
              </a:ext>
            </a:extLst>
          </p:cNvPr>
          <p:cNvSpPr txBox="1"/>
          <p:nvPr/>
        </p:nvSpPr>
        <p:spPr>
          <a:xfrm>
            <a:off x="2202517" y="4656385"/>
            <a:ext cx="238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44% hypoglycaemia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662CC-FEB0-EA4B-FD8E-7801C2389520}"/>
              </a:ext>
            </a:extLst>
          </p:cNvPr>
          <p:cNvSpPr txBox="1"/>
          <p:nvPr/>
        </p:nvSpPr>
        <p:spPr>
          <a:xfrm>
            <a:off x="4147750" y="3137838"/>
            <a:ext cx="382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&lt;10% hypoglycaemia</a:t>
            </a:r>
          </a:p>
        </p:txBody>
      </p:sp>
    </p:spTree>
    <p:extLst>
      <p:ext uri="{BB962C8B-B14F-4D97-AF65-F5344CB8AC3E}">
        <p14:creationId xmlns:p14="http://schemas.microsoft.com/office/powerpoint/2010/main" val="137181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8" grpId="0"/>
      <p:bldP spid="8" grpId="1"/>
      <p:bldP spid="9" grpId="0"/>
    </p:bldLst>
  </p:timing>
</p:sld>
</file>

<file path=ppt/theme/theme1.xml><?xml version="1.0" encoding="utf-8"?>
<a:theme xmlns:a="http://schemas.openxmlformats.org/drawingml/2006/main" name="bwc_powerpoint_template">
  <a:themeElements>
    <a:clrScheme name="NHS BWC NFT">
      <a:dk1>
        <a:srgbClr val="231F20"/>
      </a:dk1>
      <a:lt1>
        <a:srgbClr val="FFFFFF"/>
      </a:lt1>
      <a:dk2>
        <a:srgbClr val="425563"/>
      </a:dk2>
      <a:lt2>
        <a:srgbClr val="8DD3F0"/>
      </a:lt2>
      <a:accent1>
        <a:srgbClr val="005EB8"/>
      </a:accent1>
      <a:accent2>
        <a:srgbClr val="FFB81C"/>
      </a:accent2>
      <a:accent3>
        <a:srgbClr val="78BE20"/>
      </a:accent3>
      <a:accent4>
        <a:srgbClr val="00A499"/>
      </a:accent4>
      <a:accent5>
        <a:srgbClr val="DA291C"/>
      </a:accent5>
      <a:accent6>
        <a:srgbClr val="330072"/>
      </a:accent6>
      <a:hlink>
        <a:srgbClr val="231F20"/>
      </a:hlink>
      <a:folHlink>
        <a:srgbClr val="41B6E6"/>
      </a:folHlink>
    </a:clrScheme>
    <a:fontScheme name="NHS Design Sty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72000" tIns="54000" rIns="72000" bIns="72000" numCol="1" spcCol="0" rtlCol="0" fromWordArt="0" anchor="ctr" anchorCtr="0" forceAA="0" compatLnSpc="1">
        <a:prstTxWarp prst="textNoShape">
          <a:avLst/>
        </a:prstTxWarp>
        <a:normAutofit/>
      </a:bodyPr>
      <a:lstStyle>
        <a:defPPr>
          <a:defRPr sz="360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Section Titles">
  <a:themeElements>
    <a:clrScheme name="Birmingham Women's and Children's NHS FT">
      <a:dk1>
        <a:srgbClr val="231F20"/>
      </a:dk1>
      <a:lt1>
        <a:srgbClr val="FFFFFF"/>
      </a:lt1>
      <a:dk2>
        <a:srgbClr val="425563"/>
      </a:dk2>
      <a:lt2>
        <a:srgbClr val="8DD3F0"/>
      </a:lt2>
      <a:accent1>
        <a:srgbClr val="005EB8"/>
      </a:accent1>
      <a:accent2>
        <a:srgbClr val="FFB81C"/>
      </a:accent2>
      <a:accent3>
        <a:srgbClr val="78BE20"/>
      </a:accent3>
      <a:accent4>
        <a:srgbClr val="00A499"/>
      </a:accent4>
      <a:accent5>
        <a:srgbClr val="DA291C"/>
      </a:accent5>
      <a:accent6>
        <a:srgbClr val="330072"/>
      </a:accent6>
      <a:hlink>
        <a:srgbClr val="231F20"/>
      </a:hlink>
      <a:folHlink>
        <a:srgbClr val="41B6E6"/>
      </a:folHlink>
    </a:clrScheme>
    <a:fontScheme name="NHS Design Sty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72000" tIns="54000" rIns="72000" bIns="72000" numCol="1" spcCol="0" rtlCol="0" fromWordArt="0" anchor="ctr" anchorCtr="0" forceAA="0" compatLnSpc="1">
        <a:prstTxWarp prst="textNoShape">
          <a:avLst/>
        </a:prstTxWarp>
        <a:normAutofit/>
      </a:bodyPr>
      <a:lstStyle>
        <a:defPPr>
          <a:defRPr sz="360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Pale Blue Header">
  <a:themeElements>
    <a:clrScheme name="NHS BWC NFT">
      <a:dk1>
        <a:srgbClr val="231F20"/>
      </a:dk1>
      <a:lt1>
        <a:srgbClr val="FFFFFF"/>
      </a:lt1>
      <a:dk2>
        <a:srgbClr val="425563"/>
      </a:dk2>
      <a:lt2>
        <a:srgbClr val="8DD3F0"/>
      </a:lt2>
      <a:accent1>
        <a:srgbClr val="005EB8"/>
      </a:accent1>
      <a:accent2>
        <a:srgbClr val="FFB81C"/>
      </a:accent2>
      <a:accent3>
        <a:srgbClr val="78BE20"/>
      </a:accent3>
      <a:accent4>
        <a:srgbClr val="00A499"/>
      </a:accent4>
      <a:accent5>
        <a:srgbClr val="DA291C"/>
      </a:accent5>
      <a:accent6>
        <a:srgbClr val="330072"/>
      </a:accent6>
      <a:hlink>
        <a:srgbClr val="231F20"/>
      </a:hlink>
      <a:folHlink>
        <a:srgbClr val="41B6E6"/>
      </a:folHlink>
    </a:clrScheme>
    <a:fontScheme name="NHS Design Sty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HS Blue Header">
  <a:themeElements>
    <a:clrScheme name="NHS BWC NFT">
      <a:dk1>
        <a:srgbClr val="231F20"/>
      </a:dk1>
      <a:lt1>
        <a:srgbClr val="FFFFFF"/>
      </a:lt1>
      <a:dk2>
        <a:srgbClr val="425563"/>
      </a:dk2>
      <a:lt2>
        <a:srgbClr val="8DD3F0"/>
      </a:lt2>
      <a:accent1>
        <a:srgbClr val="005EB8"/>
      </a:accent1>
      <a:accent2>
        <a:srgbClr val="FFB81C"/>
      </a:accent2>
      <a:accent3>
        <a:srgbClr val="78BE20"/>
      </a:accent3>
      <a:accent4>
        <a:srgbClr val="00A499"/>
      </a:accent4>
      <a:accent5>
        <a:srgbClr val="DA291C"/>
      </a:accent5>
      <a:accent6>
        <a:srgbClr val="330072"/>
      </a:accent6>
      <a:hlink>
        <a:srgbClr val="231F20"/>
      </a:hlink>
      <a:folHlink>
        <a:srgbClr val="41B6E6"/>
      </a:folHlink>
    </a:clrScheme>
    <a:fontScheme name="NHS Design Sty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lear Header">
  <a:themeElements>
    <a:clrScheme name="NHS BWC NFT">
      <a:dk1>
        <a:srgbClr val="231F20"/>
      </a:dk1>
      <a:lt1>
        <a:srgbClr val="FFFFFF"/>
      </a:lt1>
      <a:dk2>
        <a:srgbClr val="425563"/>
      </a:dk2>
      <a:lt2>
        <a:srgbClr val="8DD3F0"/>
      </a:lt2>
      <a:accent1>
        <a:srgbClr val="005EB8"/>
      </a:accent1>
      <a:accent2>
        <a:srgbClr val="FFB81C"/>
      </a:accent2>
      <a:accent3>
        <a:srgbClr val="78BE20"/>
      </a:accent3>
      <a:accent4>
        <a:srgbClr val="00A499"/>
      </a:accent4>
      <a:accent5>
        <a:srgbClr val="DA291C"/>
      </a:accent5>
      <a:accent6>
        <a:srgbClr val="330072"/>
      </a:accent6>
      <a:hlink>
        <a:srgbClr val="231F20"/>
      </a:hlink>
      <a:folHlink>
        <a:srgbClr val="41B6E6"/>
      </a:folHlink>
    </a:clrScheme>
    <a:fontScheme name="NHS Design Sty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Pale Blue Header">
  <a:themeElements>
    <a:clrScheme name="NHS BWC NFT">
      <a:dk1>
        <a:srgbClr val="231F20"/>
      </a:dk1>
      <a:lt1>
        <a:srgbClr val="FFFFFF"/>
      </a:lt1>
      <a:dk2>
        <a:srgbClr val="425563"/>
      </a:dk2>
      <a:lt2>
        <a:srgbClr val="8DD3F0"/>
      </a:lt2>
      <a:accent1>
        <a:srgbClr val="005EB8"/>
      </a:accent1>
      <a:accent2>
        <a:srgbClr val="FFB81C"/>
      </a:accent2>
      <a:accent3>
        <a:srgbClr val="78BE20"/>
      </a:accent3>
      <a:accent4>
        <a:srgbClr val="00A499"/>
      </a:accent4>
      <a:accent5>
        <a:srgbClr val="DA291C"/>
      </a:accent5>
      <a:accent6>
        <a:srgbClr val="330072"/>
      </a:accent6>
      <a:hlink>
        <a:srgbClr val="231F20"/>
      </a:hlink>
      <a:folHlink>
        <a:srgbClr val="41B6E6"/>
      </a:folHlink>
    </a:clrScheme>
    <a:fontScheme name="NHS Design Sty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9a6daea7-cff2-4572-83c0-ce9963e627f0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DA2679408A3429E563B29FAB0C2A8" ma:contentTypeVersion="18" ma:contentTypeDescription="Create a new document." ma:contentTypeScope="" ma:versionID="db59e16bba8cee5eaf10c3b4760ecb50">
  <xsd:schema xmlns:xsd="http://www.w3.org/2001/XMLSchema" xmlns:xs="http://www.w3.org/2001/XMLSchema" xmlns:p="http://schemas.microsoft.com/office/2006/metadata/properties" xmlns:ns1="http://schemas.microsoft.com/sharepoint/v3" xmlns:ns3="9a6daea7-cff2-4572-83c0-ce9963e627f0" xmlns:ns4="b2bebb5d-9a8c-409a-a241-e47833d64ad8" targetNamespace="http://schemas.microsoft.com/office/2006/metadata/properties" ma:root="true" ma:fieldsID="82a14a53e82a501294fe71567d6d741e" ns1:_="" ns3:_="" ns4:_="">
    <xsd:import namespace="http://schemas.microsoft.com/sharepoint/v3"/>
    <xsd:import namespace="9a6daea7-cff2-4572-83c0-ce9963e627f0"/>
    <xsd:import namespace="b2bebb5d-9a8c-409a-a241-e47833d64a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6daea7-cff2-4572-83c0-ce9963e627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bebb5d-9a8c-409a-a241-e47833d64ad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05A8B2-F8CE-48E9-A38C-7228686D6F09}">
  <ds:schemaRefs>
    <ds:schemaRef ds:uri="http://schemas.microsoft.com/sharepoint/v3"/>
    <ds:schemaRef ds:uri="http://www.w3.org/XML/1998/namespace"/>
    <ds:schemaRef ds:uri="http://purl.org/dc/elements/1.1/"/>
    <ds:schemaRef ds:uri="http://schemas.microsoft.com/office/2006/documentManagement/types"/>
    <ds:schemaRef ds:uri="9a6daea7-cff2-4572-83c0-ce9963e627f0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b2bebb5d-9a8c-409a-a241-e47833d64ad8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F3CEFD0-2DA1-4F0B-9D7C-2BAA39F358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a6daea7-cff2-4572-83c0-ce9963e627f0"/>
    <ds:schemaRef ds:uri="b2bebb5d-9a8c-409a-a241-e47833d64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B97523-F522-4E94-B8B6-5DEDC51D2E4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bwc_powerpoint_template</Template>
  <TotalTime>2397</TotalTime>
  <Words>3104</Words>
  <Application>Microsoft Office PowerPoint</Application>
  <PresentationFormat>Widescreen</PresentationFormat>
  <Paragraphs>464</Paragraphs>
  <Slides>39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39</vt:i4>
      </vt:variant>
    </vt:vector>
  </HeadingPairs>
  <TitlesOfParts>
    <vt:vector size="67" baseType="lpstr">
      <vt:lpstr>AdvOT0f59d5f2.B</vt:lpstr>
      <vt:lpstr>AdvOT0f59d5f2.B+20</vt:lpstr>
      <vt:lpstr>AdvOT1b74ebde.I</vt:lpstr>
      <vt:lpstr>AdvOT4d5aeae2.B</vt:lpstr>
      <vt:lpstr>AdvOT8608a8d1+22</vt:lpstr>
      <vt:lpstr>AdvOT96667d11</vt:lpstr>
      <vt:lpstr>AdvOT96667d11+fb</vt:lpstr>
      <vt:lpstr>AdvOTf563b7c8.BI</vt:lpstr>
      <vt:lpstr>AdvP4C4E74</vt:lpstr>
      <vt:lpstr>AdvPS44A44B</vt:lpstr>
      <vt:lpstr>AdvPS586B</vt:lpstr>
      <vt:lpstr>AdvTT6071803a.B</vt:lpstr>
      <vt:lpstr>AdvTTa9c1b374</vt:lpstr>
      <vt:lpstr>AdvTTa9c1b374+20</vt:lpstr>
      <vt:lpstr>AdvTTa9c1b374+22</vt:lpstr>
      <vt:lpstr>AdvTTeb5f0e55.I</vt:lpstr>
      <vt:lpstr>Arial</vt:lpstr>
      <vt:lpstr>Berkeley-Bold</vt:lpstr>
      <vt:lpstr>Berkeley-BoldItalic</vt:lpstr>
      <vt:lpstr>BlinkMacSystemFont</vt:lpstr>
      <vt:lpstr>Calibri</vt:lpstr>
      <vt:lpstr>Roboto</vt:lpstr>
      <vt:lpstr>bwc_powerpoint_template</vt:lpstr>
      <vt:lpstr>Section Titles</vt:lpstr>
      <vt:lpstr>Pale Blue Header</vt:lpstr>
      <vt:lpstr>NHS Blue Header</vt:lpstr>
      <vt:lpstr>Clear Header</vt:lpstr>
      <vt:lpstr>1_Pale Blue Header</vt:lpstr>
      <vt:lpstr>ISPAD 2022 Exercise Guidelines:  From Recommendations to Heuristics  Using Science to Create Art</vt:lpstr>
      <vt:lpstr>Disclosures</vt:lpstr>
      <vt:lpstr>Agenda</vt:lpstr>
      <vt:lpstr>WHO recommendations</vt:lpstr>
      <vt:lpstr> Meeting the WHO recommendations?</vt:lpstr>
      <vt:lpstr>PowerPoint Presentation</vt:lpstr>
      <vt:lpstr>Skin in the Game: Birmingham Art Teaching Activity after meals </vt:lpstr>
      <vt:lpstr>PowerPoint Presentation</vt:lpstr>
      <vt:lpstr>The higher they start, the harder they fall  Can that can be used to T1D advantage?</vt:lpstr>
      <vt:lpstr>PowerPoint Presentation</vt:lpstr>
      <vt:lpstr>Skin in the Game: Birmingham Art 10 minutes by ~2.0 mmol/L (40 mg/dL)</vt:lpstr>
      <vt:lpstr>125 paediatrics taught GAME:   Results at 6-months</vt:lpstr>
      <vt:lpstr>PowerPoint Presentation</vt:lpstr>
      <vt:lpstr>T1DEXI: Exercise hypoglycaemia risk factors</vt:lpstr>
      <vt:lpstr>T1DEXI: 1. Pre-exercise glucose level 2. Rate of change</vt:lpstr>
      <vt:lpstr>Self Monitoring Blood Glucose: Carbohydrates during exercise</vt:lpstr>
      <vt:lpstr>Skin in the Game: Birmingham Art BG: Carbohydrates during exercise</vt:lpstr>
      <vt:lpstr>CGM: Carbohydrates during exercise</vt:lpstr>
      <vt:lpstr> Skin in the Game: Birmingham Art CGM: Carbohydrates during exercise</vt:lpstr>
      <vt:lpstr>Carbohydrate: Just before and during exercise </vt:lpstr>
      <vt:lpstr>T1DEXI: 3. Insulin on board</vt:lpstr>
      <vt:lpstr>PowerPoint Presentation</vt:lpstr>
      <vt:lpstr>PowerPoint Presentation</vt:lpstr>
      <vt:lpstr>Insulin sensitivity after exercise</vt:lpstr>
      <vt:lpstr>PowerPoint Presentation</vt:lpstr>
      <vt:lpstr>Structuring a consultation</vt:lpstr>
      <vt:lpstr>MDI – ISPAD 2022</vt:lpstr>
      <vt:lpstr>Skin in the Game: Birmingham Art 50/50/20</vt:lpstr>
      <vt:lpstr>The Glucose Never Lies</vt:lpstr>
      <vt:lpstr>AID Systems Activity setting 90-120 mins before  (if not possible, just before will do)</vt:lpstr>
      <vt:lpstr>Exercise 90 minutes after breakfast 39 adults under three conditions</vt:lpstr>
      <vt:lpstr>Exercise 90 minutes after breakfast 39 adults under three conditions</vt:lpstr>
      <vt:lpstr>How does MiniMed 670G cope after three different types of exercise? </vt:lpstr>
      <vt:lpstr>Post-exercise hyperglycaemia –  Beware of prolonged insulin suspension</vt:lpstr>
      <vt:lpstr>Practical aspects of AID</vt:lpstr>
      <vt:lpstr>Skin in the Game: Birmingham Art 25/25/Target</vt:lpstr>
      <vt:lpstr>25/25/Target</vt:lpstr>
      <vt:lpstr>Acknowledgements  “Those who teach should do” Nassim Nicolas Taleb</vt:lpstr>
      <vt:lpstr>Summary</vt:lpstr>
    </vt:vector>
  </TitlesOfParts>
  <Company>Birmingham Childrens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CGM and Exercise Type 1 Diabetes CYP</dc:title>
  <dc:creator>John Pemberton (RQ3) BCH</dc:creator>
  <cp:lastModifiedBy>PEMBERTON, John (BIRMINGHAM WOMEN'S AND CHILDREN'S NHS FOUNDATION TRUST)</cp:lastModifiedBy>
  <cp:revision>184</cp:revision>
  <cp:lastPrinted>2017-01-31T18:56:55Z</cp:lastPrinted>
  <dcterms:created xsi:type="dcterms:W3CDTF">2018-01-11T15:52:06Z</dcterms:created>
  <dcterms:modified xsi:type="dcterms:W3CDTF">2023-10-22T14:31:50Z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0x010100A0EDA2679408A3429E563B29FAB0C2A8</vt:lpwstr>
  </property>
</Properties>
</file>